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7"/>
  </p:notesMasterIdLst>
  <p:sldIdLst>
    <p:sldId id="295" r:id="rId2"/>
    <p:sldId id="296" r:id="rId3"/>
    <p:sldId id="297" r:id="rId4"/>
    <p:sldId id="298" r:id="rId5"/>
    <p:sldId id="327" r:id="rId6"/>
    <p:sldId id="326" r:id="rId7"/>
    <p:sldId id="261" r:id="rId8"/>
    <p:sldId id="300" r:id="rId9"/>
    <p:sldId id="301" r:id="rId10"/>
    <p:sldId id="302" r:id="rId11"/>
    <p:sldId id="303" r:id="rId12"/>
    <p:sldId id="304" r:id="rId13"/>
    <p:sldId id="306" r:id="rId14"/>
    <p:sldId id="307" r:id="rId15"/>
    <p:sldId id="308" r:id="rId16"/>
    <p:sldId id="309" r:id="rId17"/>
    <p:sldId id="328" r:id="rId18"/>
    <p:sldId id="329" r:id="rId19"/>
    <p:sldId id="332" r:id="rId20"/>
    <p:sldId id="333" r:id="rId21"/>
    <p:sldId id="310" r:id="rId22"/>
    <p:sldId id="355" r:id="rId23"/>
    <p:sldId id="311" r:id="rId24"/>
    <p:sldId id="312" r:id="rId25"/>
    <p:sldId id="334" r:id="rId26"/>
    <p:sldId id="337" r:id="rId27"/>
    <p:sldId id="349" r:id="rId28"/>
    <p:sldId id="348" r:id="rId29"/>
    <p:sldId id="341" r:id="rId30"/>
    <p:sldId id="350" r:id="rId31"/>
    <p:sldId id="342" r:id="rId32"/>
    <p:sldId id="343" r:id="rId33"/>
    <p:sldId id="314" r:id="rId34"/>
    <p:sldId id="359" r:id="rId35"/>
    <p:sldId id="357" r:id="rId36"/>
    <p:sldId id="358" r:id="rId37"/>
    <p:sldId id="315" r:id="rId38"/>
    <p:sldId id="351" r:id="rId39"/>
    <p:sldId id="352" r:id="rId40"/>
    <p:sldId id="316" r:id="rId41"/>
    <p:sldId id="353" r:id="rId42"/>
    <p:sldId id="354" r:id="rId43"/>
    <p:sldId id="317" r:id="rId44"/>
    <p:sldId id="318" r:id="rId45"/>
    <p:sldId id="319" r:id="rId46"/>
    <p:sldId id="356" r:id="rId47"/>
    <p:sldId id="320" r:id="rId48"/>
    <p:sldId id="321" r:id="rId49"/>
    <p:sldId id="322" r:id="rId50"/>
    <p:sldId id="323" r:id="rId51"/>
    <p:sldId id="345" r:id="rId52"/>
    <p:sldId id="347" r:id="rId53"/>
    <p:sldId id="324" r:id="rId54"/>
    <p:sldId id="360" r:id="rId55"/>
    <p:sldId id="325"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Calibri Light" panose="020F0302020204030204" pitchFamily="34" charset="0"/>
      <p:regular r:id="rId62"/>
      <p:italic r:id="rId63"/>
    </p:embeddedFont>
    <p:embeddedFont>
      <p:font typeface="Segoe UI" panose="020B0502040204020203" pitchFamily="34" charset="0"/>
      <p:regular r:id="rId64"/>
      <p:bold r:id="rId65"/>
      <p:italic r:id="rId66"/>
      <p:boldItalic r:id="rId67"/>
    </p:embeddedFont>
    <p:embeddedFont>
      <p:font typeface="Segoe UI Black" panose="020B0A02040204020203" pitchFamily="34" charset="0"/>
      <p:bold r:id="rId68"/>
      <p:boldItalic r:id="rId69"/>
    </p:embeddedFont>
    <p:embeddedFont>
      <p:font typeface="Segoe UI Light" panose="020B0502040204020203" pitchFamily="34" charset="0"/>
      <p:regular r:id="rId70"/>
      <p: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an Chua" initials="AC" lastIdx="1" clrIdx="0">
    <p:extLst>
      <p:ext uri="{19B8F6BF-5375-455C-9EA6-DF929625EA0E}">
        <p15:presenceInfo xmlns:p15="http://schemas.microsoft.com/office/powerpoint/2012/main" userId="b0096e0dec54cc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68244" autoAdjust="0"/>
  </p:normalViewPr>
  <p:slideViewPr>
    <p:cSldViewPr>
      <p:cViewPr varScale="1">
        <p:scale>
          <a:sx n="78" d="100"/>
          <a:sy n="78" d="100"/>
        </p:scale>
        <p:origin x="2196" y="84"/>
      </p:cViewPr>
      <p:guideLst>
        <p:guide orient="horz" pos="2160"/>
        <p:guide pos="384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26T00:15:25.52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19AE61-691F-4039-A178-833A336646B5}" type="datetimeFigureOut">
              <a:rPr lang="en-US" smtClean="0"/>
              <a:t>10/25/2018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1B80E-49A3-44F5-8F08-23D746DD8293}" type="slidenum">
              <a:rPr lang="en-US" smtClean="0"/>
              <a:t>‹#›</a:t>
            </a:fld>
            <a:endParaRPr lang="en-US"/>
          </a:p>
        </p:txBody>
      </p:sp>
    </p:spTree>
    <p:extLst>
      <p:ext uri="{BB962C8B-B14F-4D97-AF65-F5344CB8AC3E}">
        <p14:creationId xmlns:p14="http://schemas.microsoft.com/office/powerpoint/2010/main" val="106997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a:t>
            </a:fld>
            <a:endParaRPr lang="en-US"/>
          </a:p>
        </p:txBody>
      </p:sp>
    </p:spTree>
    <p:extLst>
      <p:ext uri="{BB962C8B-B14F-4D97-AF65-F5344CB8AC3E}">
        <p14:creationId xmlns:p14="http://schemas.microsoft.com/office/powerpoint/2010/main" val="1382116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26</a:t>
            </a:fld>
            <a:endParaRPr lang="en-US"/>
          </a:p>
        </p:txBody>
      </p:sp>
    </p:spTree>
    <p:extLst>
      <p:ext uri="{BB962C8B-B14F-4D97-AF65-F5344CB8AC3E}">
        <p14:creationId xmlns:p14="http://schemas.microsoft.com/office/powerpoint/2010/main" val="3052516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27</a:t>
            </a:fld>
            <a:endParaRPr lang="en-US"/>
          </a:p>
        </p:txBody>
      </p:sp>
    </p:spTree>
    <p:extLst>
      <p:ext uri="{BB962C8B-B14F-4D97-AF65-F5344CB8AC3E}">
        <p14:creationId xmlns:p14="http://schemas.microsoft.com/office/powerpoint/2010/main" val="135605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28</a:t>
            </a:fld>
            <a:endParaRPr lang="en-US"/>
          </a:p>
        </p:txBody>
      </p:sp>
    </p:spTree>
    <p:extLst>
      <p:ext uri="{BB962C8B-B14F-4D97-AF65-F5344CB8AC3E}">
        <p14:creationId xmlns:p14="http://schemas.microsoft.com/office/powerpoint/2010/main" val="316401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43</a:t>
            </a:fld>
            <a:endParaRPr lang="en-US"/>
          </a:p>
        </p:txBody>
      </p:sp>
    </p:spTree>
    <p:extLst>
      <p:ext uri="{BB962C8B-B14F-4D97-AF65-F5344CB8AC3E}">
        <p14:creationId xmlns:p14="http://schemas.microsoft.com/office/powerpoint/2010/main" val="4039754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52</a:t>
            </a:fld>
            <a:endParaRPr lang="en-US"/>
          </a:p>
        </p:txBody>
      </p:sp>
    </p:spTree>
    <p:extLst>
      <p:ext uri="{BB962C8B-B14F-4D97-AF65-F5344CB8AC3E}">
        <p14:creationId xmlns:p14="http://schemas.microsoft.com/office/powerpoint/2010/main" val="410366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Segoe UI Light" panose="020B0502040204020203" pitchFamily="34" charset="0"/>
                <a:cs typeface="Segoe UI Light" panose="020B0502040204020203" pitchFamily="34" charset="0"/>
              </a:rPr>
              <a:t>Thin Gateways using Istio Mesh</a:t>
            </a:r>
          </a:p>
        </p:txBody>
      </p:sp>
      <p:sp>
        <p:nvSpPr>
          <p:cNvPr id="4" name="Slide Number Placeholder 3"/>
          <p:cNvSpPr>
            <a:spLocks noGrp="1"/>
          </p:cNvSpPr>
          <p:nvPr>
            <p:ph type="sldNum" sz="quarter" idx="5"/>
          </p:nvPr>
        </p:nvSpPr>
        <p:spPr/>
        <p:txBody>
          <a:bodyPr/>
          <a:lstStyle/>
          <a:p>
            <a:fld id="{43F1B80E-49A3-44F5-8F08-23D746DD8293}" type="slidenum">
              <a:rPr lang="en-US" smtClean="0"/>
              <a:t>6</a:t>
            </a:fld>
            <a:endParaRPr lang="en-US"/>
          </a:p>
        </p:txBody>
      </p:sp>
    </p:spTree>
    <p:extLst>
      <p:ext uri="{BB962C8B-B14F-4D97-AF65-F5344CB8AC3E}">
        <p14:creationId xmlns:p14="http://schemas.microsoft.com/office/powerpoint/2010/main" val="36342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guys know about the international space station?</a:t>
            </a:r>
          </a:p>
          <a:p>
            <a:endParaRPr lang="en-US" dirty="0"/>
          </a:p>
          <a:p>
            <a:r>
              <a:rPr lang="en-US" dirty="0"/>
              <a:t>When I was a kid, I’ve always admired those engineers who built the international space station, because its huge and it just orbits around the earth.</a:t>
            </a:r>
          </a:p>
          <a:p>
            <a:endParaRPr lang="en-US" dirty="0"/>
          </a:p>
          <a:p>
            <a:r>
              <a:rPr lang="en-US" dirty="0"/>
              <a:t>If you think about it, “Man, how did they even built that thing because its huge and if they build this thing on earth, you got all sorts of trouble lifting it up in the sky” </a:t>
            </a:r>
          </a:p>
        </p:txBody>
      </p:sp>
      <p:sp>
        <p:nvSpPr>
          <p:cNvPr id="4" name="Slide Number Placeholder 3"/>
          <p:cNvSpPr>
            <a:spLocks noGrp="1"/>
          </p:cNvSpPr>
          <p:nvPr>
            <p:ph type="sldNum" sz="quarter" idx="10"/>
          </p:nvPr>
        </p:nvSpPr>
        <p:spPr/>
        <p:txBody>
          <a:bodyPr/>
          <a:lstStyle/>
          <a:p>
            <a:fld id="{484AC28E-9FF6-425D-9648-AD3DA551420F}" type="slidenum">
              <a:rPr lang="en-US" smtClean="0"/>
              <a:t>7</a:t>
            </a:fld>
            <a:endParaRPr lang="en-US"/>
          </a:p>
        </p:txBody>
      </p:sp>
    </p:spTree>
    <p:extLst>
      <p:ext uri="{BB962C8B-B14F-4D97-AF65-F5344CB8AC3E}">
        <p14:creationId xmlns:p14="http://schemas.microsoft.com/office/powerpoint/2010/main" val="38182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Apparently, what they actually did is that they built this thing out of smaller modules and flew them piece by piece up in the sky which is really cool. But what makes it really cool is that the engineers that built the ISS did not came from a single country.</a:t>
            </a:r>
          </a:p>
        </p:txBody>
      </p:sp>
      <p:sp>
        <p:nvSpPr>
          <p:cNvPr id="4" name="Slide Number Placeholder 3"/>
          <p:cNvSpPr>
            <a:spLocks noGrp="1"/>
          </p:cNvSpPr>
          <p:nvPr>
            <p:ph type="sldNum" sz="quarter" idx="10"/>
          </p:nvPr>
        </p:nvSpPr>
        <p:spPr/>
        <p:txBody>
          <a:bodyPr/>
          <a:lstStyle/>
          <a:p>
            <a:fld id="{484AC28E-9FF6-425D-9648-AD3DA551420F}" type="slidenum">
              <a:rPr lang="en-US" smtClean="0"/>
              <a:t>8</a:t>
            </a:fld>
            <a:endParaRPr lang="en-US"/>
          </a:p>
        </p:txBody>
      </p:sp>
    </p:spTree>
    <p:extLst>
      <p:ext uri="{BB962C8B-B14F-4D97-AF65-F5344CB8AC3E}">
        <p14:creationId xmlns:p14="http://schemas.microsoft.com/office/powerpoint/2010/main" val="213864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9</a:t>
            </a:fld>
            <a:endParaRPr lang="en-US"/>
          </a:p>
        </p:txBody>
      </p:sp>
    </p:spTree>
    <p:extLst>
      <p:ext uri="{BB962C8B-B14F-4D97-AF65-F5344CB8AC3E}">
        <p14:creationId xmlns:p14="http://schemas.microsoft.com/office/powerpoint/2010/main" val="1003123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10</a:t>
            </a:fld>
            <a:endParaRPr lang="en-US"/>
          </a:p>
        </p:txBody>
      </p:sp>
    </p:spTree>
    <p:extLst>
      <p:ext uri="{BB962C8B-B14F-4D97-AF65-F5344CB8AC3E}">
        <p14:creationId xmlns:p14="http://schemas.microsoft.com/office/powerpoint/2010/main" val="125135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F1B80E-49A3-44F5-8F08-23D746DD8293}" type="slidenum">
              <a:rPr lang="en-US" smtClean="0"/>
              <a:t>15</a:t>
            </a:fld>
            <a:endParaRPr lang="en-US"/>
          </a:p>
        </p:txBody>
      </p:sp>
    </p:spTree>
    <p:extLst>
      <p:ext uri="{BB962C8B-B14F-4D97-AF65-F5344CB8AC3E}">
        <p14:creationId xmlns:p14="http://schemas.microsoft.com/office/powerpoint/2010/main" val="107903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API gateway is an architectural pattern that enables a microservice ecosystem to look like a single application from an outer point of view.</a:t>
            </a:r>
          </a:p>
        </p:txBody>
      </p:sp>
      <p:sp>
        <p:nvSpPr>
          <p:cNvPr id="4" name="Slide Number Placeholder 3"/>
          <p:cNvSpPr>
            <a:spLocks noGrp="1"/>
          </p:cNvSpPr>
          <p:nvPr>
            <p:ph type="sldNum" sz="quarter" idx="5"/>
          </p:nvPr>
        </p:nvSpPr>
        <p:spPr/>
        <p:txBody>
          <a:bodyPr/>
          <a:lstStyle/>
          <a:p>
            <a:fld id="{43F1B80E-49A3-44F5-8F08-23D746DD8293}" type="slidenum">
              <a:rPr lang="en-US" smtClean="0"/>
              <a:t>21</a:t>
            </a:fld>
            <a:endParaRPr lang="en-US"/>
          </a:p>
        </p:txBody>
      </p:sp>
    </p:spTree>
    <p:extLst>
      <p:ext uri="{BB962C8B-B14F-4D97-AF65-F5344CB8AC3E}">
        <p14:creationId xmlns:p14="http://schemas.microsoft.com/office/powerpoint/2010/main" val="156986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 API Gateways are compared to Reverse Proxies.</a:t>
            </a:r>
          </a:p>
        </p:txBody>
      </p:sp>
      <p:sp>
        <p:nvSpPr>
          <p:cNvPr id="4" name="Slide Number Placeholder 3"/>
          <p:cNvSpPr>
            <a:spLocks noGrp="1"/>
          </p:cNvSpPr>
          <p:nvPr>
            <p:ph type="sldNum" sz="quarter" idx="5"/>
          </p:nvPr>
        </p:nvSpPr>
        <p:spPr/>
        <p:txBody>
          <a:bodyPr/>
          <a:lstStyle/>
          <a:p>
            <a:fld id="{43F1B80E-49A3-44F5-8F08-23D746DD8293}" type="slidenum">
              <a:rPr lang="en-US" smtClean="0"/>
              <a:t>22</a:t>
            </a:fld>
            <a:endParaRPr lang="en-US"/>
          </a:p>
        </p:txBody>
      </p:sp>
    </p:spTree>
    <p:extLst>
      <p:ext uri="{BB962C8B-B14F-4D97-AF65-F5344CB8AC3E}">
        <p14:creationId xmlns:p14="http://schemas.microsoft.com/office/powerpoint/2010/main" val="418358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64FF4-DF6E-4C02-901E-A6A9E2E00D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66E8F9-1AFF-4F85-B700-F2E085E58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5B18A0-4C21-4023-8766-B9068342A1BA}"/>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A1179C28-C327-414E-A140-9751DDBBB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0992F-8A02-4FF3-AC5B-E063BC2BB1D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39485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F096-D066-43A1-A732-14AD85D18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9F45B5-B619-4000-9AC6-6D6F47B603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4E569-BFD9-4543-8942-48B1E0A41E58}"/>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B5B3FAD3-0DDD-4FC7-9E9D-CA7511FF0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BE1CC9-1C99-4DD8-9FC7-C51A4A65D65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366442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211F57-ACE4-4FC6-8329-428DE3CD73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8005D-9025-4BDA-B96E-930658368B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F24FC-583A-41F7-974D-AE0BE5B65936}"/>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FD5103AF-B1D4-49FD-8480-C78F84B119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34D05-D916-4825-BAF3-4DD921906650}"/>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825914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3087-2E9F-4899-B3CE-DA57F72C1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D44BBE-8857-4070-82CE-F40C7CD7D7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8ACB1-AB49-4219-9C10-5873B7534836}"/>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19CF8194-0A3E-40CF-9C26-923AD1940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56EB2-C107-42C0-88E6-0039B955FA10}"/>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4011745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D5DDD-9BA4-482D-BD66-BE07C96A0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46D1EC-C198-4EDB-B6C2-52B3A3E89A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940E38-EA7E-4101-B328-FFCF92E3ABA6}"/>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E95A26CF-5FFF-4160-A253-7ED63D2AB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5B9F4-CE4B-4790-8AA7-9614C5D85E0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94298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8DF3-46F2-4504-BEB4-4F6FBE2C6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D38690-5131-4FD2-BEC3-518649B42B5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E1F24-B57C-442D-8326-824AC348DE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506E47-A0E3-40FA-9FA2-27B071D9A0F0}"/>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6" name="Footer Placeholder 5">
            <a:extLst>
              <a:ext uri="{FF2B5EF4-FFF2-40B4-BE49-F238E27FC236}">
                <a16:creationId xmlns:a16="http://schemas.microsoft.com/office/drawing/2014/main" id="{90D64458-468A-4D1E-8BA6-67A0994F2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74982-019E-4294-838C-9079A5434B4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079204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E10B-4C20-4351-A369-5ECFCAA0EE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8DFD16-2FAA-4C4A-BB39-86552A7E9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995CDB-6B04-455A-B741-3194B1AE19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33026-748F-4E24-BEC6-3938AF715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0914129-2172-4E0A-B171-30EE6F3577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DFB2D2-448F-4618-BB0F-8BBDEDC60199}"/>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8" name="Footer Placeholder 7">
            <a:extLst>
              <a:ext uri="{FF2B5EF4-FFF2-40B4-BE49-F238E27FC236}">
                <a16:creationId xmlns:a16="http://schemas.microsoft.com/office/drawing/2014/main" id="{F2D1918F-31E1-4923-9169-A07CEBFCC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6BF2F0-7A8E-46D1-80BB-B4B4672411F2}"/>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32664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5C63-B88A-4851-8C04-35D32562A9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C62089-FA2D-49F8-81B6-DAE2C4A0C97F}"/>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4" name="Footer Placeholder 3">
            <a:extLst>
              <a:ext uri="{FF2B5EF4-FFF2-40B4-BE49-F238E27FC236}">
                <a16:creationId xmlns:a16="http://schemas.microsoft.com/office/drawing/2014/main" id="{EFBA5F23-EE53-427F-94F4-EE9E09991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AE650-8950-4C4F-BBE3-23B40B945A37}"/>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615972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2E926-F6A8-4B2A-A97F-F57A2609088A}"/>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3" name="Footer Placeholder 2">
            <a:extLst>
              <a:ext uri="{FF2B5EF4-FFF2-40B4-BE49-F238E27FC236}">
                <a16:creationId xmlns:a16="http://schemas.microsoft.com/office/drawing/2014/main" id="{025EDED6-E26B-40FE-A252-D39146DB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FCC342-C3AE-4D76-8879-EC7FC20B7BF9}"/>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2310140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6719-E3B1-4827-A36C-148A05A376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967AFD-B4A3-4633-AA74-3BFB605E4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4ACB10-6757-4EAB-B155-C29BE6A21F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D4BDC8-4E87-4D2A-98CC-51DFC9FC0FF8}"/>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6" name="Footer Placeholder 5">
            <a:extLst>
              <a:ext uri="{FF2B5EF4-FFF2-40B4-BE49-F238E27FC236}">
                <a16:creationId xmlns:a16="http://schemas.microsoft.com/office/drawing/2014/main" id="{30854E1C-E5C1-4D75-9028-0FE2DA951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CA14B0-EC4F-4BB0-8639-14C5A5736F81}"/>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1662006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115B-4893-4B9B-A462-5032F873A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CEDCE7-7D66-46B3-90C3-7669A00D2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9DDA5-CCB3-4C1B-8C07-20FE10A28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E2D0A7-2B3F-461F-8ADF-048A8CC98A97}"/>
              </a:ext>
            </a:extLst>
          </p:cNvPr>
          <p:cNvSpPr>
            <a:spLocks noGrp="1"/>
          </p:cNvSpPr>
          <p:nvPr>
            <p:ph type="dt" sz="half" idx="10"/>
          </p:nvPr>
        </p:nvSpPr>
        <p:spPr/>
        <p:txBody>
          <a:bodyPr/>
          <a:lstStyle/>
          <a:p>
            <a:fld id="{1A83FF8C-B319-4858-A216-68CEA39F6E35}" type="datetimeFigureOut">
              <a:rPr lang="en-US" smtClean="0"/>
              <a:t>10/25/2018</a:t>
            </a:fld>
            <a:endParaRPr lang="en-US"/>
          </a:p>
        </p:txBody>
      </p:sp>
      <p:sp>
        <p:nvSpPr>
          <p:cNvPr id="6" name="Footer Placeholder 5">
            <a:extLst>
              <a:ext uri="{FF2B5EF4-FFF2-40B4-BE49-F238E27FC236}">
                <a16:creationId xmlns:a16="http://schemas.microsoft.com/office/drawing/2014/main" id="{D466A581-8F3A-406A-A9C6-14326935D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DE262-2A82-46B7-BEB4-2815CA275F6A}"/>
              </a:ext>
            </a:extLst>
          </p:cNvPr>
          <p:cNvSpPr>
            <a:spLocks noGrp="1"/>
          </p:cNvSpPr>
          <p:nvPr>
            <p:ph type="sldNum" sz="quarter" idx="12"/>
          </p:nvPr>
        </p:nvSpPr>
        <p:spPr/>
        <p:txBody>
          <a:bodyPr/>
          <a:lstStyle/>
          <a:p>
            <a:fld id="{CE63803F-A56E-483D-98C7-3BE33BBBB25A}" type="slidenum">
              <a:rPr lang="en-US" smtClean="0"/>
              <a:t>‹#›</a:t>
            </a:fld>
            <a:endParaRPr lang="en-US"/>
          </a:p>
        </p:txBody>
      </p:sp>
    </p:spTree>
    <p:extLst>
      <p:ext uri="{BB962C8B-B14F-4D97-AF65-F5344CB8AC3E}">
        <p14:creationId xmlns:p14="http://schemas.microsoft.com/office/powerpoint/2010/main" val="4189928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9CEEF-1067-435C-AF4D-AB761FDDA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A4D989-8964-468C-92D2-CCE77CA4D5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53846-1F13-4460-A75C-3B7E0C1E96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3FF8C-B319-4858-A216-68CEA39F6E35}" type="datetimeFigureOut">
              <a:rPr lang="en-US" smtClean="0"/>
              <a:t>10/25/2018</a:t>
            </a:fld>
            <a:endParaRPr lang="en-US"/>
          </a:p>
        </p:txBody>
      </p:sp>
      <p:sp>
        <p:nvSpPr>
          <p:cNvPr id="5" name="Footer Placeholder 4">
            <a:extLst>
              <a:ext uri="{FF2B5EF4-FFF2-40B4-BE49-F238E27FC236}">
                <a16:creationId xmlns:a16="http://schemas.microsoft.com/office/drawing/2014/main" id="{536B29E5-0DA5-461B-9309-A001BF9A3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E1FC0B-BE53-4C53-91F1-BA97396FA8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3803F-A56E-483D-98C7-3BE33BBBB25A}" type="slidenum">
              <a:rPr lang="en-US" smtClean="0"/>
              <a:t>‹#›</a:t>
            </a:fld>
            <a:endParaRPr lang="en-US"/>
          </a:p>
        </p:txBody>
      </p:sp>
    </p:spTree>
    <p:extLst>
      <p:ext uri="{BB962C8B-B14F-4D97-AF65-F5344CB8AC3E}">
        <p14:creationId xmlns:p14="http://schemas.microsoft.com/office/powerpoint/2010/main" val="215762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comments" Target="../comments/comment1.xml"/><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2BD063E-B27A-5341-B6FC-183DACE757BB}"/>
              </a:ext>
            </a:extLst>
          </p:cNvPr>
          <p:cNvGrpSpPr/>
          <p:nvPr/>
        </p:nvGrpSpPr>
        <p:grpSpPr>
          <a:xfrm>
            <a:off x="4440695" y="5551765"/>
            <a:ext cx="4523874" cy="898359"/>
            <a:chOff x="3449053" y="5510462"/>
            <a:chExt cx="4523874" cy="898359"/>
          </a:xfrm>
        </p:grpSpPr>
        <p:sp>
          <p:nvSpPr>
            <p:cNvPr id="25" name="Rounded Rectangle 24">
              <a:extLst>
                <a:ext uri="{FF2B5EF4-FFF2-40B4-BE49-F238E27FC236}">
                  <a16:creationId xmlns:a16="http://schemas.microsoft.com/office/drawing/2014/main" id="{9A454FB1-BCB6-9942-9908-9673760605F9}"/>
                </a:ext>
              </a:extLst>
            </p:cNvPr>
            <p:cNvSpPr/>
            <p:nvPr/>
          </p:nvSpPr>
          <p:spPr>
            <a:xfrm>
              <a:off x="3449053" y="5510462"/>
              <a:ext cx="4523874"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Istio">
              <a:extLst>
                <a:ext uri="{FF2B5EF4-FFF2-40B4-BE49-F238E27FC236}">
                  <a16:creationId xmlns:a16="http://schemas.microsoft.com/office/drawing/2014/main" id="{97B73909-5AE9-974C-93B0-4D0250F3577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642" t="5478" r="15268" b="-1"/>
            <a:stretch/>
          </p:blipFill>
          <p:spPr bwMode="auto">
            <a:xfrm>
              <a:off x="7347284" y="5580158"/>
              <a:ext cx="553454" cy="7243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celot gateway">
              <a:extLst>
                <a:ext uri="{FF2B5EF4-FFF2-40B4-BE49-F238E27FC236}">
                  <a16:creationId xmlns:a16="http://schemas.microsoft.com/office/drawing/2014/main" id="{CEF13057-8FF1-4D41-9078-53E35C2B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42" y="5702968"/>
              <a:ext cx="440821" cy="521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sp.net core">
              <a:extLst>
                <a:ext uri="{FF2B5EF4-FFF2-40B4-BE49-F238E27FC236}">
                  <a16:creationId xmlns:a16="http://schemas.microsoft.com/office/drawing/2014/main" id="{13F4F46E-A819-6649-A504-696A1FDC2312}"/>
                </a:ext>
              </a:extLst>
            </p:cNvPr>
            <p:cNvPicPr>
              <a:picLocks noChangeAspect="1" noChangeArrowheads="1"/>
            </p:cNvPicPr>
            <p:nvPr/>
          </p:nvPicPr>
          <p:blipFill rotWithShape="1">
            <a:blip r:embed="rId4">
              <a:clrChange>
                <a:clrFrom>
                  <a:srgbClr val="0C2C65"/>
                </a:clrFrom>
                <a:clrTo>
                  <a:srgbClr val="0C2C65">
                    <a:alpha val="0"/>
                  </a:srgbClr>
                </a:clrTo>
              </a:clrChange>
              <a:extLst>
                <a:ext uri="{28A0092B-C50C-407E-A947-70E740481C1C}">
                  <a14:useLocalDpi xmlns:a14="http://schemas.microsoft.com/office/drawing/2010/main" val="0"/>
                </a:ext>
              </a:extLst>
            </a:blip>
            <a:srcRect l="14484" r="14676"/>
            <a:stretch/>
          </p:blipFill>
          <p:spPr bwMode="auto">
            <a:xfrm>
              <a:off x="6716223" y="5702967"/>
              <a:ext cx="540059" cy="4643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net core">
              <a:extLst>
                <a:ext uri="{FF2B5EF4-FFF2-40B4-BE49-F238E27FC236}">
                  <a16:creationId xmlns:a16="http://schemas.microsoft.com/office/drawing/2014/main" id="{5ABA2AD6-5C27-FE4E-90C4-C6C535243997}"/>
                </a:ext>
              </a:extLst>
            </p:cNvPr>
            <p:cNvPicPr>
              <a:picLocks noChangeAspect="1" noChangeArrowheads="1"/>
            </p:cNvPicPr>
            <p:nvPr/>
          </p:nvPicPr>
          <p:blipFill rotWithShape="1">
            <a:blip r:embed="rId5">
              <a:clrChange>
                <a:clrFrom>
                  <a:srgbClr val="692079"/>
                </a:clrFrom>
                <a:clrTo>
                  <a:srgbClr val="692079">
                    <a:alpha val="0"/>
                  </a:srgbClr>
                </a:clrTo>
              </a:clrChange>
              <a:extLst>
                <a:ext uri="{28A0092B-C50C-407E-A947-70E740481C1C}">
                  <a14:useLocalDpi xmlns:a14="http://schemas.microsoft.com/office/drawing/2010/main" val="0"/>
                </a:ext>
              </a:extLst>
            </a:blip>
            <a:srcRect t="15169" b="14653"/>
            <a:stretch/>
          </p:blipFill>
          <p:spPr bwMode="auto">
            <a:xfrm>
              <a:off x="5634657" y="5674476"/>
              <a:ext cx="990566" cy="521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Docker">
              <a:extLst>
                <a:ext uri="{FF2B5EF4-FFF2-40B4-BE49-F238E27FC236}">
                  <a16:creationId xmlns:a16="http://schemas.microsoft.com/office/drawing/2014/main" id="{23CF059E-D9F0-0B4A-A479-4972FD35C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963" y="5580158"/>
              <a:ext cx="832694" cy="742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Kubernetes">
              <a:extLst>
                <a:ext uri="{FF2B5EF4-FFF2-40B4-BE49-F238E27FC236}">
                  <a16:creationId xmlns:a16="http://schemas.microsoft.com/office/drawing/2014/main" id="{32EE9C65-218C-B941-8880-5684D090D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993" y="5702968"/>
              <a:ext cx="534149" cy="5213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1246C85-B140-B94E-B403-41411D0542D9}"/>
              </a:ext>
            </a:extLst>
          </p:cNvPr>
          <p:cNvSpPr/>
          <p:nvPr/>
        </p:nvSpPr>
        <p:spPr>
          <a:xfrm>
            <a:off x="0" y="2704341"/>
            <a:ext cx="12192000" cy="93631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487B9E0-19D5-BA4B-A219-6DBDDAD093B1}"/>
              </a:ext>
            </a:extLst>
          </p:cNvPr>
          <p:cNvSpPr txBox="1">
            <a:spLocks/>
          </p:cNvSpPr>
          <p:nvPr/>
        </p:nvSpPr>
        <p:spPr>
          <a:xfrm>
            <a:off x="0" y="2747210"/>
            <a:ext cx="7641292"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latin typeface="Segoe UI Light" panose="020B0502040204020203" pitchFamily="34" charset="0"/>
                <a:cs typeface="Segoe UI Light" panose="020B0502040204020203" pitchFamily="34" charset="0"/>
              </a:rPr>
              <a:t>API Gateway in a Nutshell</a:t>
            </a:r>
            <a:endParaRPr lang="en-US" sz="5400" dirty="0">
              <a:solidFill>
                <a:schemeClr val="bg1"/>
              </a:solidFill>
              <a:latin typeface="Segoe UI Light" panose="020B0502040204020203" pitchFamily="34" charset="0"/>
              <a:cs typeface="Segoe UI Light" panose="020B0502040204020203" pitchFamily="34" charset="0"/>
            </a:endParaRPr>
          </a:p>
        </p:txBody>
      </p:sp>
      <p:pic>
        <p:nvPicPr>
          <p:cNvPr id="28" name="Graphic 27">
            <a:extLst>
              <a:ext uri="{FF2B5EF4-FFF2-40B4-BE49-F238E27FC236}">
                <a16:creationId xmlns:a16="http://schemas.microsoft.com/office/drawing/2014/main" id="{9101D21E-71CB-1E4A-8956-1D52B9D7AC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975754"/>
            <a:ext cx="2108165" cy="2925077"/>
          </a:xfrm>
          <a:prstGeom prst="rect">
            <a:avLst/>
          </a:prstGeom>
          <a:effectLst>
            <a:outerShdw blurRad="50800" dist="38100" dir="2700000" algn="tl" rotWithShape="0">
              <a:prstClr val="black">
                <a:alpha val="40000"/>
              </a:prstClr>
            </a:outerShdw>
          </a:effectLst>
        </p:spPr>
      </p:pic>
      <p:sp>
        <p:nvSpPr>
          <p:cNvPr id="33" name="Title 1">
            <a:extLst>
              <a:ext uri="{FF2B5EF4-FFF2-40B4-BE49-F238E27FC236}">
                <a16:creationId xmlns:a16="http://schemas.microsoft.com/office/drawing/2014/main" id="{7A80F854-8FDD-4148-9FDE-236FA0D8BE3B}"/>
              </a:ext>
            </a:extLst>
          </p:cNvPr>
          <p:cNvSpPr txBox="1">
            <a:spLocks/>
          </p:cNvSpPr>
          <p:nvPr/>
        </p:nvSpPr>
        <p:spPr>
          <a:xfrm>
            <a:off x="9223692" y="2747210"/>
            <a:ext cx="2832733"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Segoe UI Light" panose="020B0502040204020203" pitchFamily="34" charset="0"/>
                <a:cs typeface="Segoe UI Light" panose="020B0502040204020203" pitchFamily="34" charset="0"/>
              </a:rPr>
              <a:t>Allan A. Chua</a:t>
            </a: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86162CA-CFE7-4DCE-9793-E198B0C86088}"/>
              </a:ext>
            </a:extLst>
          </p:cNvPr>
          <p:cNvGrpSpPr/>
          <p:nvPr/>
        </p:nvGrpSpPr>
        <p:grpSpPr>
          <a:xfrm>
            <a:off x="402327" y="5551766"/>
            <a:ext cx="3886200" cy="898359"/>
            <a:chOff x="2819400" y="5482070"/>
            <a:chExt cx="3886200" cy="898359"/>
          </a:xfrm>
        </p:grpSpPr>
        <p:sp>
          <p:nvSpPr>
            <p:cNvPr id="15" name="Rounded Rectangle 24">
              <a:extLst>
                <a:ext uri="{FF2B5EF4-FFF2-40B4-BE49-F238E27FC236}">
                  <a16:creationId xmlns:a16="http://schemas.microsoft.com/office/drawing/2014/main" id="{8CB302A6-6791-4B31-8B07-8FE2296AE70D}"/>
                </a:ext>
              </a:extLst>
            </p:cNvPr>
            <p:cNvSpPr/>
            <p:nvPr/>
          </p:nvSpPr>
          <p:spPr>
            <a:xfrm>
              <a:off x="2819400" y="5482070"/>
              <a:ext cx="3886200"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microsoft logo">
              <a:extLst>
                <a:ext uri="{FF2B5EF4-FFF2-40B4-BE49-F238E27FC236}">
                  <a16:creationId xmlns:a16="http://schemas.microsoft.com/office/drawing/2014/main" id="{2DA463A7-2296-40EC-BA6C-B7AC69D04A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2302" y="5555389"/>
              <a:ext cx="3374017" cy="720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5254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807501D-B110-F546-97B4-171F930D59EC}"/>
              </a:ext>
            </a:extLst>
          </p:cNvPr>
          <p:cNvGrpSpPr/>
          <p:nvPr/>
        </p:nvGrpSpPr>
        <p:grpSpPr>
          <a:xfrm>
            <a:off x="3030121" y="228600"/>
            <a:ext cx="5096307" cy="6209200"/>
            <a:chOff x="4207973" y="324811"/>
            <a:chExt cx="3221352" cy="5611901"/>
          </a:xfrm>
        </p:grpSpPr>
        <p:grpSp>
          <p:nvGrpSpPr>
            <p:cNvPr id="19" name="Group 18">
              <a:extLst>
                <a:ext uri="{FF2B5EF4-FFF2-40B4-BE49-F238E27FC236}">
                  <a16:creationId xmlns:a16="http://schemas.microsoft.com/office/drawing/2014/main" id="{8C2DAD6E-1204-2748-97CB-673E7C83048B}"/>
                </a:ext>
              </a:extLst>
            </p:cNvPr>
            <p:cNvGrpSpPr/>
            <p:nvPr/>
          </p:nvGrpSpPr>
          <p:grpSpPr>
            <a:xfrm>
              <a:off x="4207973" y="324811"/>
              <a:ext cx="3221352" cy="2566965"/>
              <a:chOff x="4216065" y="664675"/>
              <a:chExt cx="3221352" cy="2566965"/>
            </a:xfrm>
          </p:grpSpPr>
          <p:sp>
            <p:nvSpPr>
              <p:cNvPr id="3" name="Title 1">
                <a:extLst>
                  <a:ext uri="{FF2B5EF4-FFF2-40B4-BE49-F238E27FC236}">
                    <a16:creationId xmlns:a16="http://schemas.microsoft.com/office/drawing/2014/main" id="{E18FE386-EA70-C448-BE7D-4F3ABCA188FC}"/>
                  </a:ext>
                </a:extLst>
              </p:cNvPr>
              <p:cNvSpPr txBox="1">
                <a:spLocks/>
              </p:cNvSpPr>
              <p:nvPr/>
            </p:nvSpPr>
            <p:spPr>
              <a:xfrm>
                <a:off x="4232247" y="664675"/>
                <a:ext cx="3188984" cy="1519605"/>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Segoe UI Light" panose="020B0502040204020203" pitchFamily="34" charset="0"/>
                    <a:cs typeface="Segoe UI Light" panose="020B0502040204020203" pitchFamily="34" charset="0"/>
                  </a:rPr>
                  <a:t>HUGE</a:t>
                </a:r>
                <a:endParaRPr lang="en-US" sz="8000" dirty="0">
                  <a:solidFill>
                    <a:schemeClr val="bg1"/>
                  </a:solidFill>
                </a:endParaRPr>
              </a:p>
            </p:txBody>
          </p:sp>
          <p:grpSp>
            <p:nvGrpSpPr>
              <p:cNvPr id="9" name="Group 8">
                <a:extLst>
                  <a:ext uri="{FF2B5EF4-FFF2-40B4-BE49-F238E27FC236}">
                    <a16:creationId xmlns:a16="http://schemas.microsoft.com/office/drawing/2014/main" id="{83E93D47-76E1-F543-A221-884B81CD9926}"/>
                  </a:ext>
                </a:extLst>
              </p:cNvPr>
              <p:cNvGrpSpPr/>
              <p:nvPr/>
            </p:nvGrpSpPr>
            <p:grpSpPr>
              <a:xfrm>
                <a:off x="4216065" y="1689406"/>
                <a:ext cx="3221352" cy="1542234"/>
                <a:chOff x="4216065" y="1754142"/>
                <a:chExt cx="3221352" cy="1542234"/>
              </a:xfrm>
            </p:grpSpPr>
            <p:sp>
              <p:nvSpPr>
                <p:cNvPr id="7" name="TextBox 6">
                  <a:extLst>
                    <a:ext uri="{FF2B5EF4-FFF2-40B4-BE49-F238E27FC236}">
                      <a16:creationId xmlns:a16="http://schemas.microsoft.com/office/drawing/2014/main" id="{4E9458CD-5936-F740-B19E-04508BBA01A9}"/>
                    </a:ext>
                  </a:extLst>
                </p:cNvPr>
                <p:cNvSpPr txBox="1"/>
                <p:nvPr/>
              </p:nvSpPr>
              <p:spPr>
                <a:xfrm>
                  <a:off x="4216691" y="1754142"/>
                  <a:ext cx="3188986" cy="892552"/>
                </a:xfrm>
                <a:prstGeom prst="rect">
                  <a:avLst/>
                </a:prstGeom>
                <a:noFill/>
              </p:spPr>
              <p:txBody>
                <a:bodyPr wrap="square" rtlCol="0">
                  <a:spAutoFit/>
                </a:bodyPr>
                <a:lstStyle/>
                <a:p>
                  <a:pPr algn="ctr"/>
                  <a:r>
                    <a:rPr lang="en-US" sz="5200" dirty="0">
                      <a:solidFill>
                        <a:schemeClr val="bg1"/>
                      </a:solidFill>
                      <a:latin typeface="Segoe UI Light" panose="020B0502040204020203" pitchFamily="34" charset="0"/>
                      <a:cs typeface="Segoe UI Light" panose="020B0502040204020203" pitchFamily="34" charset="0"/>
                    </a:rPr>
                    <a:t>complex</a:t>
                  </a:r>
                  <a:endParaRPr lang="en-US" sz="5200" dirty="0"/>
                </a:p>
              </p:txBody>
            </p:sp>
            <p:sp>
              <p:nvSpPr>
                <p:cNvPr id="8" name="TextBox 7">
                  <a:extLst>
                    <a:ext uri="{FF2B5EF4-FFF2-40B4-BE49-F238E27FC236}">
                      <a16:creationId xmlns:a16="http://schemas.microsoft.com/office/drawing/2014/main" id="{2333F83D-35E5-AB4C-92BD-2DB6F1BDE8A7}"/>
                    </a:ext>
                  </a:extLst>
                </p:cNvPr>
                <p:cNvSpPr txBox="1"/>
                <p:nvPr/>
              </p:nvSpPr>
              <p:spPr>
                <a:xfrm>
                  <a:off x="4216065" y="2465379"/>
                  <a:ext cx="3221352"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800" dirty="0">
                      <a:solidFill>
                        <a:schemeClr val="bg1"/>
                      </a:solidFill>
                      <a:latin typeface="Segoe UI Light" panose="020B0502040204020203" pitchFamily="34" charset="0"/>
                      <a:cs typeface="Segoe UI Light" panose="020B0502040204020203" pitchFamily="34" charset="0"/>
                    </a:rPr>
                    <a:t>problems</a:t>
                  </a:r>
                  <a:endParaRPr lang="en-US" sz="4800" dirty="0">
                    <a:solidFill>
                      <a:schemeClr val="bg1"/>
                    </a:solidFill>
                  </a:endParaRPr>
                </a:p>
              </p:txBody>
            </p:sp>
          </p:grpSp>
        </p:grpSp>
        <p:sp>
          <p:nvSpPr>
            <p:cNvPr id="12" name="Title 1">
              <a:extLst>
                <a:ext uri="{FF2B5EF4-FFF2-40B4-BE49-F238E27FC236}">
                  <a16:creationId xmlns:a16="http://schemas.microsoft.com/office/drawing/2014/main" id="{0155E556-587A-B341-ADFD-F16CD8EF1251}"/>
                </a:ext>
              </a:extLst>
            </p:cNvPr>
            <p:cNvSpPr txBox="1">
              <a:spLocks/>
            </p:cNvSpPr>
            <p:nvPr/>
          </p:nvSpPr>
          <p:spPr>
            <a:xfrm>
              <a:off x="4540107" y="3012039"/>
              <a:ext cx="2557083" cy="62544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latin typeface="Segoe UI Light" panose="020B0502040204020203" pitchFamily="34" charset="0"/>
                  <a:cs typeface="Segoe UI Light" panose="020B0502040204020203" pitchFamily="34" charset="0"/>
                </a:rPr>
                <a:t>DON’T NEED</a:t>
              </a:r>
              <a:endParaRPr lang="en-US" sz="3600" dirty="0">
                <a:solidFill>
                  <a:srgbClr val="FF0000"/>
                </a:solidFill>
              </a:endParaRPr>
            </a:p>
          </p:txBody>
        </p:sp>
        <p:grpSp>
          <p:nvGrpSpPr>
            <p:cNvPr id="18" name="Group 17">
              <a:extLst>
                <a:ext uri="{FF2B5EF4-FFF2-40B4-BE49-F238E27FC236}">
                  <a16:creationId xmlns:a16="http://schemas.microsoft.com/office/drawing/2014/main" id="{6FA0DAEF-6592-1D4D-A636-8CD2B3157932}"/>
                </a:ext>
              </a:extLst>
            </p:cNvPr>
            <p:cNvGrpSpPr/>
            <p:nvPr/>
          </p:nvGrpSpPr>
          <p:grpSpPr>
            <a:xfrm>
              <a:off x="4515830" y="3637486"/>
              <a:ext cx="2605634" cy="2299226"/>
              <a:chOff x="4515830" y="3249070"/>
              <a:chExt cx="2605634" cy="2299226"/>
            </a:xfrm>
          </p:grpSpPr>
          <p:sp>
            <p:nvSpPr>
              <p:cNvPr id="14" name="Title 1">
                <a:extLst>
                  <a:ext uri="{FF2B5EF4-FFF2-40B4-BE49-F238E27FC236}">
                    <a16:creationId xmlns:a16="http://schemas.microsoft.com/office/drawing/2014/main" id="{E0F9F0AA-754F-8645-8B25-E4C237DE1D57}"/>
                  </a:ext>
                </a:extLst>
              </p:cNvPr>
              <p:cNvSpPr txBox="1">
                <a:spLocks/>
              </p:cNvSpPr>
              <p:nvPr/>
            </p:nvSpPr>
            <p:spPr>
              <a:xfrm>
                <a:off x="4551408" y="3249070"/>
                <a:ext cx="2557083" cy="1343278"/>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chemeClr val="bg1"/>
                    </a:solidFill>
                    <a:latin typeface="Segoe UI Light" panose="020B0502040204020203" pitchFamily="34" charset="0"/>
                    <a:cs typeface="Segoe UI Light" panose="020B0502040204020203" pitchFamily="34" charset="0"/>
                  </a:rPr>
                  <a:t>HUGE</a:t>
                </a:r>
                <a:endParaRPr lang="en-US" sz="8000" dirty="0">
                  <a:solidFill>
                    <a:schemeClr val="bg1"/>
                  </a:solidFill>
                </a:endParaRPr>
              </a:p>
            </p:txBody>
          </p:sp>
          <p:grpSp>
            <p:nvGrpSpPr>
              <p:cNvPr id="15" name="Group 14">
                <a:extLst>
                  <a:ext uri="{FF2B5EF4-FFF2-40B4-BE49-F238E27FC236}">
                    <a16:creationId xmlns:a16="http://schemas.microsoft.com/office/drawing/2014/main" id="{EE9694E3-6F84-8A4C-AC82-3015B0187223}"/>
                  </a:ext>
                </a:extLst>
              </p:cNvPr>
              <p:cNvGrpSpPr/>
              <p:nvPr/>
            </p:nvGrpSpPr>
            <p:grpSpPr>
              <a:xfrm>
                <a:off x="4515830" y="4269183"/>
                <a:ext cx="2605634" cy="1279113"/>
                <a:chOff x="4544153" y="2184179"/>
                <a:chExt cx="2605634" cy="1279113"/>
              </a:xfrm>
            </p:grpSpPr>
            <p:sp>
              <p:nvSpPr>
                <p:cNvPr id="16" name="TextBox 15">
                  <a:extLst>
                    <a:ext uri="{FF2B5EF4-FFF2-40B4-BE49-F238E27FC236}">
                      <a16:creationId xmlns:a16="http://schemas.microsoft.com/office/drawing/2014/main" id="{BF0EE286-5E09-2D43-91A5-C5BAC382B7DD}"/>
                    </a:ext>
                  </a:extLst>
                </p:cNvPr>
                <p:cNvSpPr txBox="1"/>
                <p:nvPr/>
              </p:nvSpPr>
              <p:spPr>
                <a:xfrm>
                  <a:off x="4544153" y="2184179"/>
                  <a:ext cx="2605634" cy="646331"/>
                </a:xfrm>
                <a:prstGeom prst="rect">
                  <a:avLst/>
                </a:prstGeom>
                <a:noFill/>
              </p:spPr>
              <p:txBody>
                <a:bodyPr wrap="square" rtlCol="0">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complicated</a:t>
                  </a:r>
                  <a:endParaRPr lang="en-US" sz="3600" dirty="0"/>
                </a:p>
              </p:txBody>
            </p:sp>
            <p:sp>
              <p:nvSpPr>
                <p:cNvPr id="17" name="TextBox 16">
                  <a:extLst>
                    <a:ext uri="{FF2B5EF4-FFF2-40B4-BE49-F238E27FC236}">
                      <a16:creationId xmlns:a16="http://schemas.microsoft.com/office/drawing/2014/main" id="{071F8EB9-29F8-5048-BC04-DE2A537AD1DC}"/>
                    </a:ext>
                  </a:extLst>
                </p:cNvPr>
                <p:cNvSpPr txBox="1"/>
                <p:nvPr/>
              </p:nvSpPr>
              <p:spPr>
                <a:xfrm>
                  <a:off x="4552872" y="2616906"/>
                  <a:ext cx="2557083" cy="84638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4900" dirty="0">
                      <a:solidFill>
                        <a:schemeClr val="bg1"/>
                      </a:solidFill>
                      <a:latin typeface="Segoe UI Light" panose="020B0502040204020203" pitchFamily="34" charset="0"/>
                    </a:rPr>
                    <a:t>solutions</a:t>
                  </a:r>
                  <a:endParaRPr lang="en-US" sz="4900" dirty="0">
                    <a:solidFill>
                      <a:schemeClr val="bg1"/>
                    </a:solidFill>
                  </a:endParaRPr>
                </a:p>
              </p:txBody>
            </p:sp>
          </p:grpSp>
        </p:grpSp>
      </p:grpSp>
    </p:spTree>
    <p:extLst>
      <p:ext uri="{BB962C8B-B14F-4D97-AF65-F5344CB8AC3E}">
        <p14:creationId xmlns:p14="http://schemas.microsoft.com/office/powerpoint/2010/main" val="852297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55E556-587A-B341-ADFD-F16CD8EF1251}"/>
              </a:ext>
            </a:extLst>
          </p:cNvPr>
          <p:cNvSpPr txBox="1">
            <a:spLocks/>
          </p:cNvSpPr>
          <p:nvPr/>
        </p:nvSpPr>
        <p:spPr>
          <a:xfrm>
            <a:off x="2438400" y="1143000"/>
            <a:ext cx="5357601" cy="3563193"/>
          </a:xfrm>
          <a:prstGeom prst="rect">
            <a:avLst/>
          </a:prstGeom>
          <a:noFill/>
          <a:effectLst>
            <a:outerShdw blurRad="50800" dist="38100" dir="2700000" algn="tl" rotWithShape="0">
              <a:prstClr val="black">
                <a:alpha val="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Calibri Light" panose="020F0302020204030204" pitchFamily="34" charset="0"/>
                <a:cs typeface="Calibri Light" panose="020F0302020204030204" pitchFamily="34" charset="0"/>
              </a:rPr>
              <a:t>all you need is</a:t>
            </a:r>
          </a:p>
          <a:p>
            <a:pPr algn="r"/>
            <a:r>
              <a:rPr lang="en-US" sz="6000" dirty="0">
                <a:solidFill>
                  <a:schemeClr val="bg1"/>
                </a:solidFill>
                <a:latin typeface="Calibri Light" panose="020F0302020204030204" pitchFamily="34" charset="0"/>
                <a:cs typeface="Calibri Light" panose="020F0302020204030204" pitchFamily="34" charset="0"/>
              </a:rPr>
              <a:t>a combination of</a:t>
            </a:r>
          </a:p>
          <a:p>
            <a:pPr algn="r"/>
            <a:r>
              <a:rPr lang="en-US" sz="6000" dirty="0">
                <a:solidFill>
                  <a:srgbClr val="00B0F0"/>
                </a:solidFill>
                <a:latin typeface="Calibri Light" panose="020F0302020204030204" pitchFamily="34" charset="0"/>
                <a:cs typeface="Calibri Light" panose="020F0302020204030204" pitchFamily="34" charset="0"/>
              </a:rPr>
              <a:t>small </a:t>
            </a:r>
            <a:r>
              <a:rPr lang="en-US" sz="6000" dirty="0">
                <a:solidFill>
                  <a:schemeClr val="bg1"/>
                </a:solidFill>
                <a:latin typeface="Calibri Light" panose="020F0302020204030204" pitchFamily="34" charset="0"/>
                <a:cs typeface="Calibri Light" panose="020F0302020204030204" pitchFamily="34" charset="0"/>
              </a:rPr>
              <a:t>&amp; </a:t>
            </a:r>
            <a:r>
              <a:rPr lang="en-US" sz="6000" dirty="0">
                <a:solidFill>
                  <a:srgbClr val="00B0F0"/>
                </a:solidFill>
                <a:latin typeface="Calibri Light" panose="020F0302020204030204" pitchFamily="34" charset="0"/>
                <a:cs typeface="Calibri Light" panose="020F0302020204030204" pitchFamily="34" charset="0"/>
              </a:rPr>
              <a:t>simple</a:t>
            </a:r>
          </a:p>
          <a:p>
            <a:pPr algn="r"/>
            <a:r>
              <a:rPr lang="en-US" sz="6000" dirty="0">
                <a:solidFill>
                  <a:schemeClr val="bg1"/>
                </a:solidFill>
                <a:latin typeface="Calibri Light" panose="020F0302020204030204" pitchFamily="34" charset="0"/>
                <a:cs typeface="Calibri Light" panose="020F0302020204030204" pitchFamily="34" charset="0"/>
              </a:rPr>
              <a:t>solutions</a:t>
            </a:r>
          </a:p>
        </p:txBody>
      </p:sp>
    </p:spTree>
    <p:extLst>
      <p:ext uri="{BB962C8B-B14F-4D97-AF65-F5344CB8AC3E}">
        <p14:creationId xmlns:p14="http://schemas.microsoft.com/office/powerpoint/2010/main" val="11209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155E556-587A-B341-ADFD-F16CD8EF1251}"/>
              </a:ext>
            </a:extLst>
          </p:cNvPr>
          <p:cNvSpPr txBox="1">
            <a:spLocks/>
          </p:cNvSpPr>
          <p:nvPr/>
        </p:nvSpPr>
        <p:spPr>
          <a:xfrm>
            <a:off x="4395999" y="4387231"/>
            <a:ext cx="3400003" cy="870569"/>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Calibri Light" panose="020F0302020204030204" pitchFamily="34" charset="0"/>
                <a:cs typeface="Calibri Light" panose="020F0302020204030204" pitchFamily="34" charset="0"/>
              </a:rPr>
              <a:t>microservices</a:t>
            </a:r>
          </a:p>
        </p:txBody>
      </p:sp>
      <p:pic>
        <p:nvPicPr>
          <p:cNvPr id="4" name="Graphic 3">
            <a:extLst>
              <a:ext uri="{FF2B5EF4-FFF2-40B4-BE49-F238E27FC236}">
                <a16:creationId xmlns:a16="http://schemas.microsoft.com/office/drawing/2014/main" id="{156CB1A9-E668-1C43-AAD0-412ACFDE53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5150" y="1371600"/>
            <a:ext cx="5981700" cy="29414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433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838200" y="609600"/>
            <a:ext cx="105156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Most engineering teams plan to build this</a:t>
            </a:r>
          </a:p>
        </p:txBody>
      </p:sp>
      <p:grpSp>
        <p:nvGrpSpPr>
          <p:cNvPr id="34" name="Group 33">
            <a:extLst>
              <a:ext uri="{FF2B5EF4-FFF2-40B4-BE49-F238E27FC236}">
                <a16:creationId xmlns:a16="http://schemas.microsoft.com/office/drawing/2014/main" id="{4DB4D677-3169-E345-AD5E-506852C7AF82}"/>
              </a:ext>
            </a:extLst>
          </p:cNvPr>
          <p:cNvGrpSpPr/>
          <p:nvPr/>
        </p:nvGrpSpPr>
        <p:grpSpPr>
          <a:xfrm>
            <a:off x="1327432" y="2286000"/>
            <a:ext cx="9537136" cy="3767056"/>
            <a:chOff x="1905000" y="2451443"/>
            <a:chExt cx="9537136" cy="3767056"/>
          </a:xfrm>
        </p:grpSpPr>
        <p:cxnSp>
          <p:nvCxnSpPr>
            <p:cNvPr id="8" name="Straight Arrow Connector 7">
              <a:extLst>
                <a:ext uri="{FF2B5EF4-FFF2-40B4-BE49-F238E27FC236}">
                  <a16:creationId xmlns:a16="http://schemas.microsoft.com/office/drawing/2014/main" id="{9892A55C-5FEE-EE47-B999-E01A1BCF0F9F}"/>
                </a:ext>
              </a:extLst>
            </p:cNvPr>
            <p:cNvCxnSpPr>
              <a:cxnSpLocks/>
              <a:stCxn id="27" idx="3"/>
            </p:cNvCxnSpPr>
            <p:nvPr/>
          </p:nvCxnSpPr>
          <p:spPr>
            <a:xfrm flipV="1">
              <a:off x="2720728" y="3186537"/>
              <a:ext cx="4578772" cy="1188933"/>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B9AC7B8-4A6A-084C-B8B1-0D807298DB8E}"/>
                </a:ext>
              </a:extLst>
            </p:cNvPr>
            <p:cNvGrpSpPr/>
            <p:nvPr/>
          </p:nvGrpSpPr>
          <p:grpSpPr>
            <a:xfrm>
              <a:off x="7431788" y="2451443"/>
              <a:ext cx="4010348" cy="1073169"/>
              <a:chOff x="6721138" y="1059795"/>
              <a:chExt cx="4010348" cy="1073169"/>
            </a:xfrm>
          </p:grpSpPr>
          <p:pic>
            <p:nvPicPr>
              <p:cNvPr id="10" name="Picture 8" descr="Image result for Box Icon">
                <a:extLst>
                  <a:ext uri="{FF2B5EF4-FFF2-40B4-BE49-F238E27FC236}">
                    <a16:creationId xmlns:a16="http://schemas.microsoft.com/office/drawing/2014/main" id="{70815575-BEB3-F74B-9815-A53AAA99264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53DFA3F-30F1-5742-B8E5-9241780518B5}"/>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13" name="Straight Arrow Connector 12">
                <a:extLst>
                  <a:ext uri="{FF2B5EF4-FFF2-40B4-BE49-F238E27FC236}">
                    <a16:creationId xmlns:a16="http://schemas.microsoft.com/office/drawing/2014/main" id="{80764671-C54B-7549-86C5-2FDD16B78386}"/>
                  </a:ext>
                </a:extLst>
              </p:cNvPr>
              <p:cNvCxnSpPr>
                <a:cxnSpLocks/>
              </p:cNvCxnSpPr>
              <p:nvPr/>
            </p:nvCxnSpPr>
            <p:spPr>
              <a:xfrm>
                <a:off x="7442750" y="1666799"/>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422286-15F1-DE4B-8A4D-6080DF7E8482}"/>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cxnSp>
          <p:nvCxnSpPr>
            <p:cNvPr id="25" name="Straight Arrow Connector 24">
              <a:extLst>
                <a:ext uri="{FF2B5EF4-FFF2-40B4-BE49-F238E27FC236}">
                  <a16:creationId xmlns:a16="http://schemas.microsoft.com/office/drawing/2014/main" id="{173A0997-219A-A242-8577-2BFAE1FF4651}"/>
                </a:ext>
              </a:extLst>
            </p:cNvPr>
            <p:cNvCxnSpPr>
              <a:cxnSpLocks/>
              <a:stCxn id="27" idx="3"/>
            </p:cNvCxnSpPr>
            <p:nvPr/>
          </p:nvCxnSpPr>
          <p:spPr>
            <a:xfrm>
              <a:off x="2720728" y="4375470"/>
              <a:ext cx="4578772" cy="1649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2F6608-4458-D246-95AD-E86B40049C83}"/>
                </a:ext>
              </a:extLst>
            </p:cNvPr>
            <p:cNvCxnSpPr>
              <a:cxnSpLocks/>
              <a:stCxn id="27" idx="3"/>
            </p:cNvCxnSpPr>
            <p:nvPr/>
          </p:nvCxnSpPr>
          <p:spPr>
            <a:xfrm>
              <a:off x="2720728" y="4375470"/>
              <a:ext cx="4502572" cy="118893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Image result for VMs icon">
              <a:extLst>
                <a:ext uri="{FF2B5EF4-FFF2-40B4-BE49-F238E27FC236}">
                  <a16:creationId xmlns:a16="http://schemas.microsoft.com/office/drawing/2014/main" id="{64D57084-26C3-2143-BB21-B391036F5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07501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440C3585-E78D-BE40-AD6C-A932D2D2D9B1}"/>
                </a:ext>
              </a:extLst>
            </p:cNvPr>
            <p:cNvGrpSpPr/>
            <p:nvPr/>
          </p:nvGrpSpPr>
          <p:grpSpPr>
            <a:xfrm>
              <a:off x="7431788" y="3784957"/>
              <a:ext cx="4010348" cy="1073169"/>
              <a:chOff x="7431788" y="3784957"/>
              <a:chExt cx="4010348" cy="1073169"/>
            </a:xfrm>
          </p:grpSpPr>
          <p:pic>
            <p:nvPicPr>
              <p:cNvPr id="16" name="Picture 8" descr="Image result for Box Icon">
                <a:extLst>
                  <a:ext uri="{FF2B5EF4-FFF2-40B4-BE49-F238E27FC236}">
                    <a16:creationId xmlns:a16="http://schemas.microsoft.com/office/drawing/2014/main" id="{FBB601AD-4FC0-F14E-9C99-853961B64E4F}"/>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0595" y="4098516"/>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D9C437-2248-2A41-94E4-0E440DFFDB74}"/>
                  </a:ext>
                </a:extLst>
              </p:cNvPr>
              <p:cNvSpPr/>
              <p:nvPr/>
            </p:nvSpPr>
            <p:spPr>
              <a:xfrm>
                <a:off x="7431788" y="3784957"/>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sp>
            <p:nvSpPr>
              <p:cNvPr id="19" name="Rectangle 18">
                <a:extLst>
                  <a:ext uri="{FF2B5EF4-FFF2-40B4-BE49-F238E27FC236}">
                    <a16:creationId xmlns:a16="http://schemas.microsoft.com/office/drawing/2014/main" id="{9C41C518-0A1B-DA4C-937A-3910DD730977}"/>
                  </a:ext>
                </a:extLst>
              </p:cNvPr>
              <p:cNvSpPr/>
              <p:nvPr/>
            </p:nvSpPr>
            <p:spPr>
              <a:xfrm>
                <a:off x="8896364" y="3925795"/>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cxnSp>
            <p:nvCxnSpPr>
              <p:cNvPr id="30" name="Straight Arrow Connector 29">
                <a:extLst>
                  <a:ext uri="{FF2B5EF4-FFF2-40B4-BE49-F238E27FC236}">
                    <a16:creationId xmlns:a16="http://schemas.microsoft.com/office/drawing/2014/main" id="{CB4A2085-1E01-AB4A-B247-0FE52321C8D9}"/>
                  </a:ext>
                </a:extLst>
              </p:cNvPr>
              <p:cNvCxnSpPr>
                <a:cxnSpLocks/>
              </p:cNvCxnSpPr>
              <p:nvPr/>
            </p:nvCxnSpPr>
            <p:spPr>
              <a:xfrm>
                <a:off x="8153400" y="4391961"/>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93CECEA-C7E4-4B4F-A939-E7C2626088A3}"/>
                </a:ext>
              </a:extLst>
            </p:cNvPr>
            <p:cNvGrpSpPr/>
            <p:nvPr/>
          </p:nvGrpSpPr>
          <p:grpSpPr>
            <a:xfrm>
              <a:off x="7431788" y="5145330"/>
              <a:ext cx="4010348" cy="1073169"/>
              <a:chOff x="7431788" y="5145330"/>
              <a:chExt cx="4010348" cy="1073169"/>
            </a:xfrm>
          </p:grpSpPr>
          <p:pic>
            <p:nvPicPr>
              <p:cNvPr id="21" name="Picture 8" descr="Image result for Box Icon">
                <a:extLst>
                  <a:ext uri="{FF2B5EF4-FFF2-40B4-BE49-F238E27FC236}">
                    <a16:creationId xmlns:a16="http://schemas.microsoft.com/office/drawing/2014/main" id="{7724E183-112C-BF4A-A999-56A92A61BC3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0595" y="5458889"/>
                <a:ext cx="594604" cy="5868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455857-6C39-B048-AE9C-9DC4CCC5B48C}"/>
                  </a:ext>
                </a:extLst>
              </p:cNvPr>
              <p:cNvSpPr/>
              <p:nvPr/>
            </p:nvSpPr>
            <p:spPr>
              <a:xfrm>
                <a:off x="7431788" y="5145330"/>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sp>
            <p:nvSpPr>
              <p:cNvPr id="24" name="Rectangle 23">
                <a:extLst>
                  <a:ext uri="{FF2B5EF4-FFF2-40B4-BE49-F238E27FC236}">
                    <a16:creationId xmlns:a16="http://schemas.microsoft.com/office/drawing/2014/main" id="{13D03B85-9EF2-9B45-9722-8311CB365056}"/>
                  </a:ext>
                </a:extLst>
              </p:cNvPr>
              <p:cNvSpPr/>
              <p:nvPr/>
            </p:nvSpPr>
            <p:spPr>
              <a:xfrm>
                <a:off x="8896364" y="5286168"/>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cxnSp>
            <p:nvCxnSpPr>
              <p:cNvPr id="31" name="Straight Arrow Connector 30">
                <a:extLst>
                  <a:ext uri="{FF2B5EF4-FFF2-40B4-BE49-F238E27FC236}">
                    <a16:creationId xmlns:a16="http://schemas.microsoft.com/office/drawing/2014/main" id="{B290A9E7-96C8-9943-BB04-0DFCC3A4ED2A}"/>
                  </a:ext>
                </a:extLst>
              </p:cNvPr>
              <p:cNvCxnSpPr>
                <a:cxnSpLocks/>
              </p:cNvCxnSpPr>
              <p:nvPr/>
            </p:nvCxnSpPr>
            <p:spPr>
              <a:xfrm>
                <a:off x="8145199" y="5791200"/>
                <a:ext cx="617801"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3381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1219200" y="2806768"/>
            <a:ext cx="4191000" cy="1642269"/>
          </a:xfrm>
          <a:effectLst>
            <a:outerShdw blurRad="50800" dist="38100" dir="2700000" algn="tl" rotWithShape="0">
              <a:prstClr val="black">
                <a:alpha val="40000"/>
              </a:prstClr>
            </a:outerShdw>
          </a:effectLst>
        </p:spPr>
        <p:txBody>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Intense Coupling </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Hard to make changes</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Maintenance Chaos</a:t>
            </a:r>
          </a:p>
        </p:txBody>
      </p:sp>
      <p:grpSp>
        <p:nvGrpSpPr>
          <p:cNvPr id="15" name="Group 14">
            <a:extLst>
              <a:ext uri="{FF2B5EF4-FFF2-40B4-BE49-F238E27FC236}">
                <a16:creationId xmlns:a16="http://schemas.microsoft.com/office/drawing/2014/main" id="{1340F468-F64F-7B4A-A752-9F99765CD533}"/>
              </a:ext>
            </a:extLst>
          </p:cNvPr>
          <p:cNvGrpSpPr/>
          <p:nvPr/>
        </p:nvGrpSpPr>
        <p:grpSpPr>
          <a:xfrm>
            <a:off x="6243680" y="1508357"/>
            <a:ext cx="4343400" cy="4343400"/>
            <a:chOff x="6172200" y="1981200"/>
            <a:chExt cx="4343400" cy="4343400"/>
          </a:xfrm>
        </p:grpSpPr>
        <p:sp>
          <p:nvSpPr>
            <p:cNvPr id="4" name="Oval 3">
              <a:extLst>
                <a:ext uri="{FF2B5EF4-FFF2-40B4-BE49-F238E27FC236}">
                  <a16:creationId xmlns:a16="http://schemas.microsoft.com/office/drawing/2014/main" id="{87E9546F-9DBD-E745-97AA-69E06D43847D}"/>
                </a:ext>
              </a:extLst>
            </p:cNvPr>
            <p:cNvSpPr/>
            <p:nvPr/>
          </p:nvSpPr>
          <p:spPr>
            <a:xfrm>
              <a:off x="6172200" y="1981200"/>
              <a:ext cx="4343400" cy="43434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 descr="Image result for Microservices Death Star">
              <a:extLst>
                <a:ext uri="{FF2B5EF4-FFF2-40B4-BE49-F238E27FC236}">
                  <a16:creationId xmlns:a16="http://schemas.microsoft.com/office/drawing/2014/main" id="{C91E325B-B66D-2241-AF32-F669143D6C6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2334093"/>
              <a:ext cx="3380362" cy="3533307"/>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1861250"/>
            <a:ext cx="5943600" cy="164226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DEATH STAR PITFALL</a:t>
            </a:r>
          </a:p>
        </p:txBody>
      </p:sp>
      <p:sp>
        <p:nvSpPr>
          <p:cNvPr id="7" name="Title 1">
            <a:extLst>
              <a:ext uri="{FF2B5EF4-FFF2-40B4-BE49-F238E27FC236}">
                <a16:creationId xmlns:a16="http://schemas.microsoft.com/office/drawing/2014/main" id="{0E514397-7B00-4439-ACBF-B52CB572C3E4}"/>
              </a:ext>
            </a:extLst>
          </p:cNvPr>
          <p:cNvSpPr>
            <a:spLocks noGrp="1"/>
          </p:cNvSpPr>
          <p:nvPr>
            <p:ph type="title"/>
          </p:nvPr>
        </p:nvSpPr>
        <p:spPr>
          <a:xfrm>
            <a:off x="381000" y="33979"/>
            <a:ext cx="105156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But they end up with this</a:t>
            </a:r>
          </a:p>
        </p:txBody>
      </p:sp>
    </p:spTree>
    <p:extLst>
      <p:ext uri="{BB962C8B-B14F-4D97-AF65-F5344CB8AC3E}">
        <p14:creationId xmlns:p14="http://schemas.microsoft.com/office/powerpoint/2010/main" val="2116185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838200" y="457200"/>
            <a:ext cx="10515600" cy="790423"/>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Bounded Contexts</a:t>
            </a:r>
          </a:p>
        </p:txBody>
      </p:sp>
      <p:grpSp>
        <p:nvGrpSpPr>
          <p:cNvPr id="28" name="Group 27">
            <a:extLst>
              <a:ext uri="{FF2B5EF4-FFF2-40B4-BE49-F238E27FC236}">
                <a16:creationId xmlns:a16="http://schemas.microsoft.com/office/drawing/2014/main" id="{23373B2E-835C-E641-B105-3335FE0AF644}"/>
              </a:ext>
            </a:extLst>
          </p:cNvPr>
          <p:cNvGrpSpPr/>
          <p:nvPr/>
        </p:nvGrpSpPr>
        <p:grpSpPr>
          <a:xfrm>
            <a:off x="1219347" y="1616600"/>
            <a:ext cx="2642223" cy="1499860"/>
            <a:chOff x="674475" y="1657725"/>
            <a:chExt cx="3850024" cy="2201756"/>
          </a:xfrm>
        </p:grpSpPr>
        <p:sp>
          <p:nvSpPr>
            <p:cNvPr id="29" name="Rectangle 28">
              <a:extLst>
                <a:ext uri="{FF2B5EF4-FFF2-40B4-BE49-F238E27FC236}">
                  <a16:creationId xmlns:a16="http://schemas.microsoft.com/office/drawing/2014/main" id="{D04D68BF-CE3E-1748-B0B5-CA2A8347B0F7}"/>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35" name="Rectangle 34">
              <a:extLst>
                <a:ext uri="{FF2B5EF4-FFF2-40B4-BE49-F238E27FC236}">
                  <a16:creationId xmlns:a16="http://schemas.microsoft.com/office/drawing/2014/main" id="{73CB5526-DAF7-6640-A6EF-AD642B142348}"/>
                </a:ext>
              </a:extLst>
            </p:cNvPr>
            <p:cNvSpPr/>
            <p:nvPr/>
          </p:nvSpPr>
          <p:spPr>
            <a:xfrm>
              <a:off x="752043" y="1756895"/>
              <a:ext cx="1476668" cy="587351"/>
            </a:xfrm>
            <a:prstGeom prst="rect">
              <a:avLst/>
            </a:prstGeom>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LEDGER</a:t>
              </a:r>
            </a:p>
          </p:txBody>
        </p:sp>
        <p:pic>
          <p:nvPicPr>
            <p:cNvPr id="36" name="Picture 8" descr="Image result for Box Icon">
              <a:extLst>
                <a:ext uri="{FF2B5EF4-FFF2-40B4-BE49-F238E27FC236}">
                  <a16:creationId xmlns:a16="http://schemas.microsoft.com/office/drawing/2014/main" id="{BF8F8456-C917-0249-AD22-7DCFDF2E0E3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215187" y="229900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Box Icon">
              <a:extLst>
                <a:ext uri="{FF2B5EF4-FFF2-40B4-BE49-F238E27FC236}">
                  <a16:creationId xmlns:a16="http://schemas.microsoft.com/office/drawing/2014/main" id="{866C23CA-58EB-D14D-809F-41FE2BEB481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64144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Box Icon">
              <a:extLst>
                <a:ext uri="{FF2B5EF4-FFF2-40B4-BE49-F238E27FC236}">
                  <a16:creationId xmlns:a16="http://schemas.microsoft.com/office/drawing/2014/main" id="{27A78A36-926D-5E47-9C0E-8A01EB5C1D6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Image result for Box Icon">
              <a:extLst>
                <a:ext uri="{FF2B5EF4-FFF2-40B4-BE49-F238E27FC236}">
                  <a16:creationId xmlns:a16="http://schemas.microsoft.com/office/drawing/2014/main" id="{11CDEB7E-F8B5-A84A-930E-6E4A455BADE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189269" y="2053497"/>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Image result for Box Icon">
              <a:extLst>
                <a:ext uri="{FF2B5EF4-FFF2-40B4-BE49-F238E27FC236}">
                  <a16:creationId xmlns:a16="http://schemas.microsoft.com/office/drawing/2014/main" id="{E0905BDC-4A2F-E544-A73D-D743CB9020D7}"/>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Image result for Box Icon">
              <a:extLst>
                <a:ext uri="{FF2B5EF4-FFF2-40B4-BE49-F238E27FC236}">
                  <a16:creationId xmlns:a16="http://schemas.microsoft.com/office/drawing/2014/main" id="{75332340-B3D6-FC46-A7C1-7AEBA0CE8084}"/>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450066"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097494E8-6543-714C-AEE3-02E116E2F457}"/>
              </a:ext>
            </a:extLst>
          </p:cNvPr>
          <p:cNvGrpSpPr/>
          <p:nvPr/>
        </p:nvGrpSpPr>
        <p:grpSpPr>
          <a:xfrm>
            <a:off x="4883880" y="1616600"/>
            <a:ext cx="2651960" cy="1499860"/>
            <a:chOff x="674475" y="1657725"/>
            <a:chExt cx="3850024" cy="2201756"/>
          </a:xfrm>
        </p:grpSpPr>
        <p:sp>
          <p:nvSpPr>
            <p:cNvPr id="43" name="Rectangle 42">
              <a:extLst>
                <a:ext uri="{FF2B5EF4-FFF2-40B4-BE49-F238E27FC236}">
                  <a16:creationId xmlns:a16="http://schemas.microsoft.com/office/drawing/2014/main" id="{99B944CF-A677-344D-9F06-9C25F84A3F1D}"/>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44" name="Rectangle 43">
              <a:extLst>
                <a:ext uri="{FF2B5EF4-FFF2-40B4-BE49-F238E27FC236}">
                  <a16:creationId xmlns:a16="http://schemas.microsoft.com/office/drawing/2014/main" id="{3706D47C-16E0-8742-B9CF-069AA284B3F1}"/>
                </a:ext>
              </a:extLst>
            </p:cNvPr>
            <p:cNvSpPr/>
            <p:nvPr/>
          </p:nvSpPr>
          <p:spPr>
            <a:xfrm>
              <a:off x="750889" y="1756895"/>
              <a:ext cx="1683300" cy="587351"/>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CATALOG</a:t>
              </a:r>
            </a:p>
          </p:txBody>
        </p:sp>
        <p:pic>
          <p:nvPicPr>
            <p:cNvPr id="45" name="Picture 8" descr="Image result for Box Icon">
              <a:extLst>
                <a:ext uri="{FF2B5EF4-FFF2-40B4-BE49-F238E27FC236}">
                  <a16:creationId xmlns:a16="http://schemas.microsoft.com/office/drawing/2014/main" id="{9D2FB6D4-F16D-0948-A8DF-AA258C6B0A4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97087" y="229900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Image result for Box Icon">
              <a:extLst>
                <a:ext uri="{FF2B5EF4-FFF2-40B4-BE49-F238E27FC236}">
                  <a16:creationId xmlns:a16="http://schemas.microsoft.com/office/drawing/2014/main" id="{F00D0C15-FD89-1A4E-931B-9C2879A1619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836514"/>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8" descr="Image result for Box Icon">
              <a:extLst>
                <a:ext uri="{FF2B5EF4-FFF2-40B4-BE49-F238E27FC236}">
                  <a16:creationId xmlns:a16="http://schemas.microsoft.com/office/drawing/2014/main" id="{6ACBF613-165A-5149-8B32-EAF7FACCEBE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Image result for Box Icon">
              <a:extLst>
                <a:ext uri="{FF2B5EF4-FFF2-40B4-BE49-F238E27FC236}">
                  <a16:creationId xmlns:a16="http://schemas.microsoft.com/office/drawing/2014/main" id="{1DB18522-7271-3A4B-A4A4-37561DC978C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92708" y="2165356"/>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Image result for Box Icon">
              <a:extLst>
                <a:ext uri="{FF2B5EF4-FFF2-40B4-BE49-F238E27FC236}">
                  <a16:creationId xmlns:a16="http://schemas.microsoft.com/office/drawing/2014/main" id="{92D3A5BB-DCDF-D64B-A579-6F6C34C481A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Box Icon">
              <a:extLst>
                <a:ext uri="{FF2B5EF4-FFF2-40B4-BE49-F238E27FC236}">
                  <a16:creationId xmlns:a16="http://schemas.microsoft.com/office/drawing/2014/main" id="{E894FA50-740C-FB40-B4F2-D701F027EBDF}"/>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540434"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A9D3EE99-1D51-C245-9A8B-E0DD1B5020B8}"/>
              </a:ext>
            </a:extLst>
          </p:cNvPr>
          <p:cNvGrpSpPr/>
          <p:nvPr/>
        </p:nvGrpSpPr>
        <p:grpSpPr>
          <a:xfrm>
            <a:off x="8542910" y="1599352"/>
            <a:ext cx="2758879" cy="1517108"/>
            <a:chOff x="674475" y="1657725"/>
            <a:chExt cx="3850024" cy="2201756"/>
          </a:xfrm>
        </p:grpSpPr>
        <p:sp>
          <p:nvSpPr>
            <p:cNvPr id="52" name="Rectangle 51">
              <a:extLst>
                <a:ext uri="{FF2B5EF4-FFF2-40B4-BE49-F238E27FC236}">
                  <a16:creationId xmlns:a16="http://schemas.microsoft.com/office/drawing/2014/main" id="{91F8D4C3-77EA-AA44-864B-BB6054EA6929}"/>
                </a:ext>
              </a:extLst>
            </p:cNvPr>
            <p:cNvSpPr/>
            <p:nvPr/>
          </p:nvSpPr>
          <p:spPr>
            <a:xfrm>
              <a:off x="674475" y="1657725"/>
              <a:ext cx="3850024" cy="2201756"/>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lumMod val="85000"/>
                    <a:lumOff val="15000"/>
                  </a:schemeClr>
                </a:solidFill>
              </a:endParaRPr>
            </a:p>
          </p:txBody>
        </p:sp>
        <p:sp>
          <p:nvSpPr>
            <p:cNvPr id="53" name="Rectangle 52">
              <a:extLst>
                <a:ext uri="{FF2B5EF4-FFF2-40B4-BE49-F238E27FC236}">
                  <a16:creationId xmlns:a16="http://schemas.microsoft.com/office/drawing/2014/main" id="{596A3130-2DEC-2C4E-AE33-97AE6FF9C21D}"/>
                </a:ext>
              </a:extLst>
            </p:cNvPr>
            <p:cNvSpPr/>
            <p:nvPr/>
          </p:nvSpPr>
          <p:spPr>
            <a:xfrm>
              <a:off x="768937" y="1756896"/>
              <a:ext cx="1103913" cy="580674"/>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b="1" dirty="0">
                  <a:solidFill>
                    <a:schemeClr val="bg1"/>
                  </a:solidFill>
                  <a:latin typeface="Segoe UI Light" panose="020B0502040204020203" pitchFamily="34" charset="0"/>
                  <a:cs typeface="Segoe UI Light" panose="020B0502040204020203" pitchFamily="34" charset="0"/>
                </a:rPr>
                <a:t>AUTH</a:t>
              </a:r>
            </a:p>
          </p:txBody>
        </p:sp>
        <p:pic>
          <p:nvPicPr>
            <p:cNvPr id="54" name="Picture 8" descr="Image result for Box Icon">
              <a:extLst>
                <a:ext uri="{FF2B5EF4-FFF2-40B4-BE49-F238E27FC236}">
                  <a16:creationId xmlns:a16="http://schemas.microsoft.com/office/drawing/2014/main" id="{6A38B945-C90C-6749-8F39-6E8C9692A46A}"/>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619635" y="2322483"/>
              <a:ext cx="594604" cy="5868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Image result for Box Icon">
              <a:extLst>
                <a:ext uri="{FF2B5EF4-FFF2-40B4-BE49-F238E27FC236}">
                  <a16:creationId xmlns:a16="http://schemas.microsoft.com/office/drawing/2014/main" id="{58832CB7-22EC-C945-8361-86BA29977C9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560956" y="264144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Image result for Box Icon">
              <a:extLst>
                <a:ext uri="{FF2B5EF4-FFF2-40B4-BE49-F238E27FC236}">
                  <a16:creationId xmlns:a16="http://schemas.microsoft.com/office/drawing/2014/main" id="{A2215F36-0484-C443-B6E8-9D33F16221FE}"/>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04329" y="3035023"/>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Image result for Box Icon">
              <a:extLst>
                <a:ext uri="{FF2B5EF4-FFF2-40B4-BE49-F238E27FC236}">
                  <a16:creationId xmlns:a16="http://schemas.microsoft.com/office/drawing/2014/main" id="{1EDDE0FE-FE5D-604A-93F2-501E7A14430E}"/>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301079" y="1929525"/>
              <a:ext cx="594604" cy="58688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Image result for Box Icon">
              <a:extLst>
                <a:ext uri="{FF2B5EF4-FFF2-40B4-BE49-F238E27FC236}">
                  <a16:creationId xmlns:a16="http://schemas.microsoft.com/office/drawing/2014/main" id="{64031CC0-F96C-1048-B63E-768C368CCB11}"/>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172308" y="2054555"/>
              <a:ext cx="594604" cy="58689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Image result for Box Icon">
              <a:extLst>
                <a:ext uri="{FF2B5EF4-FFF2-40B4-BE49-F238E27FC236}">
                  <a16:creationId xmlns:a16="http://schemas.microsoft.com/office/drawing/2014/main" id="{4CA7784B-0715-0B46-B078-B71DE5709FA3}"/>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686958" y="2870514"/>
              <a:ext cx="594604" cy="586890"/>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 descr="Image result for VMs icon">
            <a:extLst>
              <a:ext uri="{FF2B5EF4-FFF2-40B4-BE49-F238E27FC236}">
                <a16:creationId xmlns:a16="http://schemas.microsoft.com/office/drawing/2014/main" id="{EDF5546D-48A3-EC4B-9175-975F441B3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4372" y="5093385"/>
            <a:ext cx="1886110" cy="13894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61" name="Straight Arrow Connector 60">
            <a:extLst>
              <a:ext uri="{FF2B5EF4-FFF2-40B4-BE49-F238E27FC236}">
                <a16:creationId xmlns:a16="http://schemas.microsoft.com/office/drawing/2014/main" id="{BCB027B6-6EDC-A945-A1CE-ED66CAB5370F}"/>
              </a:ext>
            </a:extLst>
          </p:cNvPr>
          <p:cNvCxnSpPr>
            <a:cxnSpLocks/>
            <a:stCxn id="60" idx="0"/>
          </p:cNvCxnSpPr>
          <p:nvPr/>
        </p:nvCxnSpPr>
        <p:spPr>
          <a:xfrm flipV="1">
            <a:off x="6067427" y="3292056"/>
            <a:ext cx="3713755" cy="18013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98A4A2C-3633-7743-A009-05027AD750FE}"/>
              </a:ext>
            </a:extLst>
          </p:cNvPr>
          <p:cNvCxnSpPr>
            <a:cxnSpLocks/>
            <a:stCxn id="60" idx="0"/>
          </p:cNvCxnSpPr>
          <p:nvPr/>
        </p:nvCxnSpPr>
        <p:spPr>
          <a:xfrm flipV="1">
            <a:off x="6067427" y="3368256"/>
            <a:ext cx="31120" cy="17251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61DFFFD-BF50-4240-9352-7360A457AE8F}"/>
              </a:ext>
            </a:extLst>
          </p:cNvPr>
          <p:cNvCxnSpPr>
            <a:cxnSpLocks/>
            <a:stCxn id="60" idx="0"/>
          </p:cNvCxnSpPr>
          <p:nvPr/>
        </p:nvCxnSpPr>
        <p:spPr>
          <a:xfrm flipH="1" flipV="1">
            <a:off x="2669547" y="3292056"/>
            <a:ext cx="3397880" cy="180132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5D471B0-F1E3-4A12-B25C-2671130FA2CD}"/>
              </a:ext>
            </a:extLst>
          </p:cNvPr>
          <p:cNvSpPr/>
          <p:nvPr/>
        </p:nvSpPr>
        <p:spPr>
          <a:xfrm>
            <a:off x="178151" y="6216134"/>
            <a:ext cx="5203476" cy="369332"/>
          </a:xfrm>
          <a:prstGeom prst="rect">
            <a:avLst/>
          </a:prstGeom>
        </p:spPr>
        <p:txBody>
          <a:bodyPr wrap="none">
            <a:spAutoFit/>
          </a:bodyPr>
          <a:lstStyle/>
          <a:p>
            <a:r>
              <a:rPr lang="en-US" dirty="0">
                <a:solidFill>
                  <a:schemeClr val="bg1"/>
                </a:solidFill>
              </a:rPr>
              <a:t>https://martinfowler.com/bliki/BoundedContext.html</a:t>
            </a:r>
          </a:p>
        </p:txBody>
      </p:sp>
    </p:spTree>
    <p:extLst>
      <p:ext uri="{BB962C8B-B14F-4D97-AF65-F5344CB8AC3E}">
        <p14:creationId xmlns:p14="http://schemas.microsoft.com/office/powerpoint/2010/main" val="359532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grpSp>
        <p:nvGrpSpPr>
          <p:cNvPr id="19" name="Group 18">
            <a:extLst>
              <a:ext uri="{FF2B5EF4-FFF2-40B4-BE49-F238E27FC236}">
                <a16:creationId xmlns:a16="http://schemas.microsoft.com/office/drawing/2014/main" id="{E6154B5D-6264-4B27-BE5A-7D6C39C80570}"/>
              </a:ext>
            </a:extLst>
          </p:cNvPr>
          <p:cNvGrpSpPr/>
          <p:nvPr/>
        </p:nvGrpSpPr>
        <p:grpSpPr>
          <a:xfrm>
            <a:off x="1943098" y="1174355"/>
            <a:ext cx="8305801" cy="4644910"/>
            <a:chOff x="-28439" y="1119175"/>
            <a:chExt cx="4307611" cy="2945382"/>
          </a:xfrm>
        </p:grpSpPr>
        <p:pic>
          <p:nvPicPr>
            <p:cNvPr id="6" name="Picture 8" descr="Image result for Box Icon">
              <a:extLst>
                <a:ext uri="{FF2B5EF4-FFF2-40B4-BE49-F238E27FC236}">
                  <a16:creationId xmlns:a16="http://schemas.microsoft.com/office/drawing/2014/main" id="{A346A8D1-E5B7-49EF-A666-29F5D283BE76}"/>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035" y="1521088"/>
              <a:ext cx="632824" cy="7444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8" descr="Image result for Box Icon">
              <a:extLst>
                <a:ext uri="{FF2B5EF4-FFF2-40B4-BE49-F238E27FC236}">
                  <a16:creationId xmlns:a16="http://schemas.microsoft.com/office/drawing/2014/main" id="{28C8A7B9-82BC-4CB8-AF8A-70F70D6278A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9128" y="1119175"/>
              <a:ext cx="632824"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descr="Image result for Box Icon">
              <a:extLst>
                <a:ext uri="{FF2B5EF4-FFF2-40B4-BE49-F238E27FC236}">
                  <a16:creationId xmlns:a16="http://schemas.microsoft.com/office/drawing/2014/main" id="{975FBAB4-5595-408F-8228-40728953843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294" y="1570915"/>
              <a:ext cx="634236"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5DF467-C7CA-42A3-8414-9A06A5FCC321}"/>
                </a:ext>
              </a:extLst>
            </p:cNvPr>
            <p:cNvSpPr/>
            <p:nvPr/>
          </p:nvSpPr>
          <p:spPr>
            <a:xfrm>
              <a:off x="-28439" y="3576647"/>
              <a:ext cx="4307611" cy="487910"/>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400" dirty="0">
                  <a:solidFill>
                    <a:schemeClr val="bg1"/>
                  </a:solidFill>
                  <a:latin typeface="Segoe UI Light" panose="020B0502040204020203" pitchFamily="34" charset="0"/>
                  <a:cs typeface="Segoe UI Light" panose="020B0502040204020203" pitchFamily="34" charset="0"/>
                </a:rPr>
                <a:t>Multiple Point of Contacts</a:t>
              </a:r>
            </a:p>
          </p:txBody>
        </p:sp>
        <p:pic>
          <p:nvPicPr>
            <p:cNvPr id="11" name="Picture 2" descr="Image result for VMs icon">
              <a:extLst>
                <a:ext uri="{FF2B5EF4-FFF2-40B4-BE49-F238E27FC236}">
                  <a16:creationId xmlns:a16="http://schemas.microsoft.com/office/drawing/2014/main" id="{4C573F5D-5E7C-49A3-A59D-B24E5503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676" y="292508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31BF5E5-76B8-4B39-8580-41C69DBA934C}"/>
                </a:ext>
              </a:extLst>
            </p:cNvPr>
            <p:cNvCxnSpPr>
              <a:cxnSpLocks/>
              <a:stCxn id="11" idx="0"/>
              <a:endCxn id="9" idx="2"/>
            </p:cNvCxnSpPr>
            <p:nvPr/>
          </p:nvCxnSpPr>
          <p:spPr>
            <a:xfrm flipV="1">
              <a:off x="2015540" y="2247999"/>
              <a:ext cx="1103872" cy="67708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0247C-7126-4AF4-8123-23447A4D4DFB}"/>
                </a:ext>
              </a:extLst>
            </p:cNvPr>
            <p:cNvCxnSpPr>
              <a:cxnSpLocks/>
              <a:stCxn id="11" idx="0"/>
              <a:endCxn id="8" idx="2"/>
            </p:cNvCxnSpPr>
            <p:nvPr/>
          </p:nvCxnSpPr>
          <p:spPr>
            <a:xfrm flipV="1">
              <a:off x="2015540" y="1796259"/>
              <a:ext cx="0" cy="112882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BF1B50-AD46-4A82-A496-781D9A6673D2}"/>
                </a:ext>
              </a:extLst>
            </p:cNvPr>
            <p:cNvCxnSpPr>
              <a:cxnSpLocks/>
              <a:stCxn id="11" idx="0"/>
              <a:endCxn id="6" idx="2"/>
            </p:cNvCxnSpPr>
            <p:nvPr/>
          </p:nvCxnSpPr>
          <p:spPr>
            <a:xfrm flipH="1" flipV="1">
              <a:off x="742447" y="2265492"/>
              <a:ext cx="1273093" cy="65959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63C06B-4EEC-4BDA-BBB2-A870B155E89E}"/>
                </a:ext>
              </a:extLst>
            </p:cNvPr>
            <p:cNvSpPr/>
            <p:nvPr/>
          </p:nvSpPr>
          <p:spPr>
            <a:xfrm>
              <a:off x="2480169" y="2883105"/>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
          <p:nvSpPr>
            <p:cNvPr id="21" name="Rectangle 20">
              <a:extLst>
                <a:ext uri="{FF2B5EF4-FFF2-40B4-BE49-F238E27FC236}">
                  <a16:creationId xmlns:a16="http://schemas.microsoft.com/office/drawing/2014/main" id="{70FAC41A-FA51-4779-9AF5-C42F9C8CA0CD}"/>
                </a:ext>
              </a:extLst>
            </p:cNvPr>
            <p:cNvSpPr/>
            <p:nvPr/>
          </p:nvSpPr>
          <p:spPr>
            <a:xfrm>
              <a:off x="1237363" y="2899563"/>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
          <p:nvSpPr>
            <p:cNvPr id="23" name="Rectangle 22">
              <a:extLst>
                <a:ext uri="{FF2B5EF4-FFF2-40B4-BE49-F238E27FC236}">
                  <a16:creationId xmlns:a16="http://schemas.microsoft.com/office/drawing/2014/main" id="{02D688E6-FFAE-4A69-913D-C0A7293F8BB7}"/>
                </a:ext>
              </a:extLst>
            </p:cNvPr>
            <p:cNvSpPr/>
            <p:nvPr/>
          </p:nvSpPr>
          <p:spPr>
            <a:xfrm>
              <a:off x="993028" y="3283215"/>
              <a:ext cx="627095" cy="400110"/>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grpSp>
      <p:sp>
        <p:nvSpPr>
          <p:cNvPr id="37" name="Rectangle 36">
            <a:extLst>
              <a:ext uri="{FF2B5EF4-FFF2-40B4-BE49-F238E27FC236}">
                <a16:creationId xmlns:a16="http://schemas.microsoft.com/office/drawing/2014/main" id="{D19D2A68-57D0-4815-AABD-5E7F2ABFBBBE}"/>
              </a:ext>
            </a:extLst>
          </p:cNvPr>
          <p:cNvSpPr/>
          <p:nvPr/>
        </p:nvSpPr>
        <p:spPr>
          <a:xfrm>
            <a:off x="7251237" y="4428818"/>
            <a:ext cx="1209145" cy="630979"/>
          </a:xfrm>
          <a:prstGeom prst="rect">
            <a:avLst/>
          </a:prstGeom>
          <a:effectLst>
            <a:outerShdw blurRad="50800" dist="38100" dir="2700000" algn="tl" rotWithShape="0">
              <a:prstClr val="black">
                <a:alpha val="40000"/>
              </a:prstClr>
            </a:outerShdw>
          </a:effectLst>
        </p:spPr>
        <p:txBody>
          <a:bodyPr wrap="none">
            <a:spAutoFit/>
          </a:bodyPr>
          <a:lstStyle/>
          <a:p>
            <a:r>
              <a:rPr lang="en-US" sz="2000" dirty="0">
                <a:solidFill>
                  <a:schemeClr val="bg1"/>
                </a:solidFill>
                <a:latin typeface="Segoe UI Light" panose="020B0502040204020203" pitchFamily="34" charset="0"/>
                <a:cs typeface="Segoe UI Light" panose="020B0502040204020203" pitchFamily="34" charset="0"/>
              </a:rPr>
              <a:t>????</a:t>
            </a:r>
            <a:endParaRPr lang="en-US" dirty="0"/>
          </a:p>
        </p:txBody>
      </p:sp>
    </p:spTree>
    <p:extLst>
      <p:ext uri="{BB962C8B-B14F-4D97-AF65-F5344CB8AC3E}">
        <p14:creationId xmlns:p14="http://schemas.microsoft.com/office/powerpoint/2010/main" val="1969494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3657600" y="5874355"/>
            <a:ext cx="4478511" cy="523220"/>
          </a:xfrm>
          <a:prstGeom prst="rect">
            <a:avLst/>
          </a:prstGeom>
          <a:effectLst>
            <a:outerShdw blurRad="50800" dist="38100" dir="2700000" algn="tl" rotWithShape="0">
              <a:prstClr val="black">
                <a:alpha val="40000"/>
              </a:prstClr>
            </a:outerShdw>
          </a:effectLst>
        </p:spPr>
        <p:txBody>
          <a:bodyPr wrap="square">
            <a:spAutoFit/>
          </a:bodyPr>
          <a:lstStyle/>
          <a:p>
            <a:r>
              <a:rPr lang="en-US" sz="2800" dirty="0">
                <a:solidFill>
                  <a:schemeClr val="bg1"/>
                </a:solidFill>
                <a:latin typeface="Segoe UI Light" panose="020B0502040204020203" pitchFamily="34" charset="0"/>
                <a:cs typeface="Segoe UI Light" panose="020B0502040204020203" pitchFamily="34" charset="0"/>
              </a:rPr>
              <a:t>Multiple Point of Attacks</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010793" y="1694446"/>
            <a:ext cx="1295393" cy="1278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7711" y="1556194"/>
            <a:ext cx="1422428" cy="14039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9509" y="1348033"/>
            <a:ext cx="1340378" cy="132298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Black hat hacker">
            <a:extLst>
              <a:ext uri="{FF2B5EF4-FFF2-40B4-BE49-F238E27FC236}">
                <a16:creationId xmlns:a16="http://schemas.microsoft.com/office/drawing/2014/main" id="{63BC6B2D-0FE0-4754-9014-EE53D4D6B49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724399" y="4257535"/>
            <a:ext cx="1630597" cy="16305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DE55557-AE5B-4B18-8552-E9497B35B9D4}"/>
              </a:ext>
            </a:extLst>
          </p:cNvPr>
          <p:cNvCxnSpPr>
            <a:cxnSpLocks/>
            <a:stCxn id="2050" idx="0"/>
            <a:endCxn id="27" idx="2"/>
          </p:cNvCxnSpPr>
          <p:nvPr/>
        </p:nvCxnSpPr>
        <p:spPr>
          <a:xfrm flipV="1">
            <a:off x="5539698" y="2960168"/>
            <a:ext cx="3019227" cy="1297367"/>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7CEC4D-0091-4C58-AB79-D435556205CA}"/>
              </a:ext>
            </a:extLst>
          </p:cNvPr>
          <p:cNvCxnSpPr>
            <a:cxnSpLocks/>
            <a:stCxn id="2050" idx="0"/>
            <a:endCxn id="28" idx="2"/>
          </p:cNvCxnSpPr>
          <p:nvPr/>
        </p:nvCxnSpPr>
        <p:spPr>
          <a:xfrm flipV="1">
            <a:off x="5539698" y="2671022"/>
            <a:ext cx="0" cy="1586513"/>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3EC61DC-0BBB-4D12-B81B-9324DABE0094}"/>
              </a:ext>
            </a:extLst>
          </p:cNvPr>
          <p:cNvCxnSpPr>
            <a:cxnSpLocks/>
            <a:stCxn id="2050" idx="0"/>
            <a:endCxn id="26" idx="2"/>
          </p:cNvCxnSpPr>
          <p:nvPr/>
        </p:nvCxnSpPr>
        <p:spPr>
          <a:xfrm flipH="1" flipV="1">
            <a:off x="2658489" y="2973034"/>
            <a:ext cx="2881209" cy="1284501"/>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229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3475629" y="5716086"/>
            <a:ext cx="4689104" cy="707886"/>
          </a:xfrm>
          <a:prstGeom prst="rect">
            <a:avLst/>
          </a:prstGeom>
          <a:effectLst>
            <a:outerShdw blurRad="50800" dist="38100" dir="2700000" algn="tl" rotWithShape="0">
              <a:prstClr val="black">
                <a:alpha val="40000"/>
              </a:prstClr>
            </a:outerShdw>
          </a:effectLst>
        </p:spPr>
        <p:txBody>
          <a:bodyPr wrap="none">
            <a:spAutoFit/>
          </a:bodyPr>
          <a:lstStyle/>
          <a:p>
            <a:r>
              <a:rPr lang="en-US" sz="4000" dirty="0">
                <a:solidFill>
                  <a:schemeClr val="bg1"/>
                </a:solidFill>
                <a:latin typeface="Segoe UI Light" panose="020B0502040204020203" pitchFamily="34" charset="0"/>
                <a:cs typeface="Segoe UI Light" panose="020B0502040204020203" pitchFamily="34" charset="0"/>
              </a:rPr>
              <a:t>Authentication Issues</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88860" y="1806089"/>
            <a:ext cx="973539" cy="9609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1407" y="1806089"/>
            <a:ext cx="973537" cy="9609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9032" y="1289570"/>
            <a:ext cx="973538" cy="9609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90" name="Picture 2" descr="Image result for Google Chrome Icon">
            <a:extLst>
              <a:ext uri="{FF2B5EF4-FFF2-40B4-BE49-F238E27FC236}">
                <a16:creationId xmlns:a16="http://schemas.microsoft.com/office/drawing/2014/main" id="{E75520A0-7F42-40ED-B3E2-EC0817B5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370483"/>
            <a:ext cx="1345602" cy="1345602"/>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0788D08-6B79-4487-8D3B-90C98F4F2B90}"/>
              </a:ext>
            </a:extLst>
          </p:cNvPr>
          <p:cNvCxnSpPr>
            <a:cxnSpLocks/>
            <a:stCxn id="12290" idx="0"/>
            <a:endCxn id="28" idx="2"/>
          </p:cNvCxnSpPr>
          <p:nvPr/>
        </p:nvCxnSpPr>
        <p:spPr>
          <a:xfrm flipV="1">
            <a:off x="5625801" y="2250478"/>
            <a:ext cx="0" cy="212000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4D5F61-E2B7-4616-8CD8-FADFD0E8A16C}"/>
              </a:ext>
            </a:extLst>
          </p:cNvPr>
          <p:cNvCxnSpPr>
            <a:cxnSpLocks/>
            <a:stCxn id="12290" idx="0"/>
            <a:endCxn id="27" idx="2"/>
          </p:cNvCxnSpPr>
          <p:nvPr/>
        </p:nvCxnSpPr>
        <p:spPr>
          <a:xfrm flipV="1">
            <a:off x="5625801" y="2766996"/>
            <a:ext cx="2112375" cy="1603487"/>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0B6182-51D4-45AD-80B1-A17D3936330E}"/>
              </a:ext>
            </a:extLst>
          </p:cNvPr>
          <p:cNvCxnSpPr>
            <a:cxnSpLocks/>
            <a:stCxn id="12290" idx="0"/>
            <a:endCxn id="26" idx="2"/>
          </p:cNvCxnSpPr>
          <p:nvPr/>
        </p:nvCxnSpPr>
        <p:spPr>
          <a:xfrm flipH="1" flipV="1">
            <a:off x="3475630" y="2766998"/>
            <a:ext cx="2150171" cy="160348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799A8-8231-4D70-9F8A-3FE7EF3E86E8}"/>
              </a:ext>
            </a:extLst>
          </p:cNvPr>
          <p:cNvSpPr/>
          <p:nvPr/>
        </p:nvSpPr>
        <p:spPr>
          <a:xfrm>
            <a:off x="8245585" y="3641376"/>
            <a:ext cx="2651015" cy="1384995"/>
          </a:xfrm>
          <a:prstGeom prst="rect">
            <a:avLst/>
          </a:prstGeom>
          <a:effectLst>
            <a:outerShdw blurRad="50800" dist="38100" dir="2700000" algn="tl" rotWithShape="0">
              <a:prstClr val="black">
                <a:alpha val="40000"/>
              </a:prstClr>
            </a:outerShdw>
          </a:effectLst>
        </p:spPr>
        <p:txBody>
          <a:bodyPr wrap="square">
            <a:spAutoFit/>
          </a:bodyPr>
          <a:lstStyle/>
          <a:p>
            <a:r>
              <a:rPr lang="en-US" sz="2800" dirty="0">
                <a:solidFill>
                  <a:schemeClr val="bg1"/>
                </a:solidFill>
                <a:latin typeface="Segoe UI Light" panose="020B0502040204020203" pitchFamily="34" charset="0"/>
                <a:cs typeface="Segoe UI Light" panose="020B0502040204020203" pitchFamily="34" charset="0"/>
              </a:rPr>
              <a:t>JWT Token A</a:t>
            </a:r>
          </a:p>
          <a:p>
            <a:r>
              <a:rPr lang="en-US" sz="2800" dirty="0">
                <a:solidFill>
                  <a:schemeClr val="bg1"/>
                </a:solidFill>
                <a:latin typeface="Segoe UI Light" panose="020B0502040204020203" pitchFamily="34" charset="0"/>
                <a:cs typeface="Segoe UI Light" panose="020B0502040204020203" pitchFamily="34" charset="0"/>
              </a:rPr>
              <a:t>JWT Token B</a:t>
            </a:r>
            <a:endParaRPr lang="en-US" sz="2800" dirty="0"/>
          </a:p>
          <a:p>
            <a:r>
              <a:rPr lang="en-US" sz="2800" dirty="0">
                <a:solidFill>
                  <a:schemeClr val="bg1"/>
                </a:solidFill>
                <a:latin typeface="Segoe UI Light" panose="020B0502040204020203" pitchFamily="34" charset="0"/>
                <a:cs typeface="Segoe UI Light" panose="020B0502040204020203" pitchFamily="34" charset="0"/>
              </a:rPr>
              <a:t>JWT Token C</a:t>
            </a:r>
            <a:endParaRPr lang="en-US" sz="2800" dirty="0"/>
          </a:p>
        </p:txBody>
      </p:sp>
      <p:sp>
        <p:nvSpPr>
          <p:cNvPr id="30" name="Rectangle 29">
            <a:extLst>
              <a:ext uri="{FF2B5EF4-FFF2-40B4-BE49-F238E27FC236}">
                <a16:creationId xmlns:a16="http://schemas.microsoft.com/office/drawing/2014/main" id="{87C31577-7CDA-46FB-8B72-BF9D29720972}"/>
              </a:ext>
            </a:extLst>
          </p:cNvPr>
          <p:cNvSpPr/>
          <p:nvPr/>
        </p:nvSpPr>
        <p:spPr>
          <a:xfrm>
            <a:off x="554909" y="3962400"/>
            <a:ext cx="2677336"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Cookies Against </a:t>
            </a:r>
          </a:p>
          <a:p>
            <a:pPr algn="ctr"/>
            <a:r>
              <a:rPr lang="en-US" sz="2800" dirty="0">
                <a:solidFill>
                  <a:schemeClr val="bg1"/>
                </a:solidFill>
                <a:latin typeface="Segoe UI Light" panose="020B0502040204020203" pitchFamily="34" charset="0"/>
                <a:cs typeface="Segoe UI Light" panose="020B0502040204020203" pitchFamily="34" charset="0"/>
              </a:rPr>
              <a:t>N Servers?</a:t>
            </a:r>
          </a:p>
        </p:txBody>
      </p:sp>
    </p:spTree>
    <p:extLst>
      <p:ext uri="{BB962C8B-B14F-4D97-AF65-F5344CB8AC3E}">
        <p14:creationId xmlns:p14="http://schemas.microsoft.com/office/powerpoint/2010/main" val="458243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52400" y="304800"/>
            <a:ext cx="120396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sp>
        <p:nvSpPr>
          <p:cNvPr id="20" name="Rectangle 19">
            <a:extLst>
              <a:ext uri="{FF2B5EF4-FFF2-40B4-BE49-F238E27FC236}">
                <a16:creationId xmlns:a16="http://schemas.microsoft.com/office/drawing/2014/main" id="{4F577E64-E3D5-4569-8342-46476AC8A3C6}"/>
              </a:ext>
            </a:extLst>
          </p:cNvPr>
          <p:cNvSpPr/>
          <p:nvPr/>
        </p:nvSpPr>
        <p:spPr>
          <a:xfrm>
            <a:off x="2300531" y="5627025"/>
            <a:ext cx="6650539" cy="707886"/>
          </a:xfrm>
          <a:prstGeom prst="rect">
            <a:avLst/>
          </a:prstGeom>
          <a:effectLst>
            <a:outerShdw blurRad="50800" dist="38100" dir="2700000" algn="tl" rotWithShape="0">
              <a:prstClr val="black">
                <a:alpha val="40000"/>
              </a:prstClr>
            </a:outerShdw>
          </a:effectLst>
        </p:spPr>
        <p:txBody>
          <a:bodyPr wrap="none">
            <a:spAutoFit/>
          </a:bodyPr>
          <a:lstStyle/>
          <a:p>
            <a:r>
              <a:rPr lang="en-US" sz="4000" dirty="0">
                <a:solidFill>
                  <a:schemeClr val="bg1"/>
                </a:solidFill>
                <a:latin typeface="Segoe UI Light" panose="020B0502040204020203" pitchFamily="34" charset="0"/>
                <a:cs typeface="Segoe UI Light" panose="020B0502040204020203" pitchFamily="34" charset="0"/>
              </a:rPr>
              <a:t>CORS, Domain Name and SSL</a:t>
            </a:r>
          </a:p>
        </p:txBody>
      </p:sp>
      <p:pic>
        <p:nvPicPr>
          <p:cNvPr id="26" name="Picture 25" descr="Image result for Box Icon">
            <a:extLst>
              <a:ext uri="{FF2B5EF4-FFF2-40B4-BE49-F238E27FC236}">
                <a16:creationId xmlns:a16="http://schemas.microsoft.com/office/drawing/2014/main" id="{C9CFA9A8-5B4E-4875-9296-325CBCB5581A}"/>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17255" y="1486207"/>
            <a:ext cx="973539" cy="96090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6" descr="Image result for Box Icon">
            <a:extLst>
              <a:ext uri="{FF2B5EF4-FFF2-40B4-BE49-F238E27FC236}">
                <a16:creationId xmlns:a16="http://schemas.microsoft.com/office/drawing/2014/main" id="{5DD7419F-5A19-4864-81E1-7120AA53DA4E}"/>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68969" y="1306287"/>
            <a:ext cx="973537" cy="9609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27" descr="Image result for Box Icon">
            <a:extLst>
              <a:ext uri="{FF2B5EF4-FFF2-40B4-BE49-F238E27FC236}">
                <a16:creationId xmlns:a16="http://schemas.microsoft.com/office/drawing/2014/main" id="{12CD8F2E-C1EB-4C70-AABB-694F4502CF59}"/>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1639" y="875367"/>
            <a:ext cx="973538" cy="9609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290" name="Picture 2" descr="Image result for Google Chrome Icon">
            <a:extLst>
              <a:ext uri="{FF2B5EF4-FFF2-40B4-BE49-F238E27FC236}">
                <a16:creationId xmlns:a16="http://schemas.microsoft.com/office/drawing/2014/main" id="{E75520A0-7F42-40ED-B3E2-EC0817B52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9645" y="2843070"/>
            <a:ext cx="954107" cy="95410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0788D08-6B79-4487-8D3B-90C98F4F2B90}"/>
              </a:ext>
            </a:extLst>
          </p:cNvPr>
          <p:cNvCxnSpPr>
            <a:cxnSpLocks/>
            <a:stCxn id="12290" idx="0"/>
            <a:endCxn id="28" idx="2"/>
          </p:cNvCxnSpPr>
          <p:nvPr/>
        </p:nvCxnSpPr>
        <p:spPr>
          <a:xfrm flipH="1" flipV="1">
            <a:off x="9418408" y="1836275"/>
            <a:ext cx="38291" cy="100679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C4D5F61-E2B7-4616-8CD8-FADFD0E8A16C}"/>
              </a:ext>
            </a:extLst>
          </p:cNvPr>
          <p:cNvCxnSpPr>
            <a:cxnSpLocks/>
            <a:stCxn id="12290" idx="0"/>
            <a:endCxn id="27" idx="2"/>
          </p:cNvCxnSpPr>
          <p:nvPr/>
        </p:nvCxnSpPr>
        <p:spPr>
          <a:xfrm flipV="1">
            <a:off x="9456699" y="2267194"/>
            <a:ext cx="1499039" cy="575876"/>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0B6182-51D4-45AD-80B1-A17D3936330E}"/>
              </a:ext>
            </a:extLst>
          </p:cNvPr>
          <p:cNvCxnSpPr>
            <a:cxnSpLocks/>
            <a:stCxn id="12290" idx="0"/>
            <a:endCxn id="26" idx="2"/>
          </p:cNvCxnSpPr>
          <p:nvPr/>
        </p:nvCxnSpPr>
        <p:spPr>
          <a:xfrm flipH="1" flipV="1">
            <a:off x="7404025" y="2447116"/>
            <a:ext cx="2052674" cy="395954"/>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0C799A8-8231-4D70-9F8A-3FE7EF3E86E8}"/>
              </a:ext>
            </a:extLst>
          </p:cNvPr>
          <p:cNvSpPr/>
          <p:nvPr/>
        </p:nvSpPr>
        <p:spPr>
          <a:xfrm>
            <a:off x="7898841" y="3842638"/>
            <a:ext cx="3359446"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Cross Origin Sharing </a:t>
            </a:r>
          </a:p>
          <a:p>
            <a:pPr algn="ctr"/>
            <a:r>
              <a:rPr lang="en-US" sz="2800" dirty="0">
                <a:solidFill>
                  <a:schemeClr val="bg1"/>
                </a:solidFill>
                <a:latin typeface="Segoe UI Light" panose="020B0502040204020203" pitchFamily="34" charset="0"/>
                <a:cs typeface="Segoe UI Light" panose="020B0502040204020203" pitchFamily="34" charset="0"/>
              </a:rPr>
              <a:t>is troublesome</a:t>
            </a:r>
            <a:endParaRPr lang="en-US" sz="2800" dirty="0"/>
          </a:p>
        </p:txBody>
      </p:sp>
      <p:sp>
        <p:nvSpPr>
          <p:cNvPr id="30" name="Rectangle 29">
            <a:extLst>
              <a:ext uri="{FF2B5EF4-FFF2-40B4-BE49-F238E27FC236}">
                <a16:creationId xmlns:a16="http://schemas.microsoft.com/office/drawing/2014/main" id="{87C31577-7CDA-46FB-8B72-BF9D29720972}"/>
              </a:ext>
            </a:extLst>
          </p:cNvPr>
          <p:cNvSpPr/>
          <p:nvPr/>
        </p:nvSpPr>
        <p:spPr>
          <a:xfrm>
            <a:off x="933713" y="3981252"/>
            <a:ext cx="3747885" cy="95410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Buy multiple SSL </a:t>
            </a:r>
          </a:p>
          <a:p>
            <a:pPr algn="ctr"/>
            <a:r>
              <a:rPr lang="en-US" sz="2800" dirty="0">
                <a:solidFill>
                  <a:schemeClr val="bg1"/>
                </a:solidFill>
                <a:latin typeface="Segoe UI Light" panose="020B0502040204020203" pitchFamily="34" charset="0"/>
                <a:cs typeface="Segoe UI Light" panose="020B0502040204020203" pitchFamily="34" charset="0"/>
              </a:rPr>
              <a:t>Certificates + Domains?</a:t>
            </a:r>
          </a:p>
        </p:txBody>
      </p:sp>
      <p:pic>
        <p:nvPicPr>
          <p:cNvPr id="15362" name="Picture 2" descr="Image result for SSL Certificate Photo">
            <a:extLst>
              <a:ext uri="{FF2B5EF4-FFF2-40B4-BE49-F238E27FC236}">
                <a16:creationId xmlns:a16="http://schemas.microsoft.com/office/drawing/2014/main" id="{A023EEB9-82C7-4396-B672-FAA666445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810" y="2014717"/>
            <a:ext cx="2673690" cy="178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1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773623" y="1143000"/>
            <a:ext cx="2898566"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About Me</a:t>
            </a:r>
          </a:p>
        </p:txBody>
      </p:sp>
      <p:sp>
        <p:nvSpPr>
          <p:cNvPr id="6" name="Content Placeholder 2">
            <a:extLst>
              <a:ext uri="{FF2B5EF4-FFF2-40B4-BE49-F238E27FC236}">
                <a16:creationId xmlns:a16="http://schemas.microsoft.com/office/drawing/2014/main" id="{5F31037E-882A-DB43-9DD4-D71313D4BD52}"/>
              </a:ext>
            </a:extLst>
          </p:cNvPr>
          <p:cNvSpPr>
            <a:spLocks noGrp="1"/>
          </p:cNvSpPr>
          <p:nvPr>
            <p:ph idx="1"/>
          </p:nvPr>
        </p:nvSpPr>
        <p:spPr>
          <a:xfrm>
            <a:off x="4172786" y="666446"/>
            <a:ext cx="6342814" cy="2610154"/>
          </a:xfrm>
          <a:effectLst>
            <a:outerShdw blurRad="50800" dist="38100" dir="2700000" algn="tl" rotWithShape="0">
              <a:prstClr val="black">
                <a:alpha val="40000"/>
              </a:prstClr>
            </a:outerShdw>
          </a:effectLst>
        </p:spPr>
        <p:txBody>
          <a:bodyPr>
            <a:normAutofit fontScale="92500"/>
          </a:bodyPr>
          <a:lstStyle/>
          <a:p>
            <a:pPr marL="0" indent="0">
              <a:buNone/>
            </a:pPr>
            <a:r>
              <a:rPr lang="en-US" sz="3200" dirty="0">
                <a:solidFill>
                  <a:schemeClr val="bg1"/>
                </a:solidFill>
                <a:latin typeface="Segoe UI Light" panose="020B0502040204020203" pitchFamily="34" charset="0"/>
                <a:cs typeface="Segoe UI Light" panose="020B0502040204020203" pitchFamily="34" charset="0"/>
              </a:rPr>
              <a:t>Loves Software Architecture </a:t>
            </a:r>
          </a:p>
          <a:p>
            <a:pPr marL="0" indent="0">
              <a:buNone/>
            </a:pPr>
            <a:r>
              <a:rPr lang="en-US" sz="3200" dirty="0">
                <a:solidFill>
                  <a:schemeClr val="bg1"/>
                </a:solidFill>
                <a:latin typeface="Segoe UI Light" panose="020B0502040204020203" pitchFamily="34" charset="0"/>
                <a:cs typeface="Segoe UI Light" panose="020B0502040204020203" pitchFamily="34" charset="0"/>
              </a:rPr>
              <a:t>Camera Man for </a:t>
            </a:r>
            <a:r>
              <a:rPr lang="en-US" sz="3200" dirty="0" err="1">
                <a:solidFill>
                  <a:schemeClr val="bg1"/>
                </a:solidFill>
                <a:latin typeface="Segoe UI Light" panose="020B0502040204020203" pitchFamily="34" charset="0"/>
                <a:cs typeface="Segoe UI Light" panose="020B0502040204020203" pitchFamily="34" charset="0"/>
              </a:rPr>
              <a:t>Engineers.SG</a:t>
            </a:r>
            <a:endParaRPr lang="en-US" sz="3200" dirty="0">
              <a:solidFill>
                <a:schemeClr val="bg1"/>
              </a:solidFill>
              <a:latin typeface="Segoe UI Light" panose="020B0502040204020203" pitchFamily="34" charset="0"/>
              <a:cs typeface="Segoe UI Light" panose="020B0502040204020203" pitchFamily="34" charset="0"/>
            </a:endParaRPr>
          </a:p>
          <a:p>
            <a:pPr marL="0" indent="0">
              <a:buNone/>
            </a:pPr>
            <a:r>
              <a:rPr lang="en-US" sz="3200" dirty="0">
                <a:solidFill>
                  <a:schemeClr val="bg1"/>
                </a:solidFill>
                <a:latin typeface="Segoe UI Light" panose="020B0502040204020203" pitchFamily="34" charset="0"/>
                <a:cs typeface="Segoe UI Light" panose="020B0502040204020203" pitchFamily="34" charset="0"/>
              </a:rPr>
              <a:t>Polyglot Developer (C#, Java, NodeJS)</a:t>
            </a:r>
          </a:p>
          <a:p>
            <a:pPr marL="0" indent="0">
              <a:buNone/>
            </a:pPr>
            <a:r>
              <a:rPr lang="en-US" sz="3200" dirty="0">
                <a:solidFill>
                  <a:schemeClr val="bg1"/>
                </a:solidFill>
                <a:latin typeface="Segoe UI Light" panose="020B0502040204020203" pitchFamily="34" charset="0"/>
                <a:cs typeface="Segoe UI Light" panose="020B0502040204020203" pitchFamily="34" charset="0"/>
              </a:rPr>
              <a:t>Googles better than an average bear</a:t>
            </a:r>
          </a:p>
        </p:txBody>
      </p:sp>
      <p:grpSp>
        <p:nvGrpSpPr>
          <p:cNvPr id="14" name="Group 13">
            <a:extLst>
              <a:ext uri="{FF2B5EF4-FFF2-40B4-BE49-F238E27FC236}">
                <a16:creationId xmlns:a16="http://schemas.microsoft.com/office/drawing/2014/main" id="{AA8BCB23-1F84-8C4A-942D-4782659D6F3E}"/>
              </a:ext>
            </a:extLst>
          </p:cNvPr>
          <p:cNvGrpSpPr/>
          <p:nvPr/>
        </p:nvGrpSpPr>
        <p:grpSpPr>
          <a:xfrm>
            <a:off x="7318166" y="3429000"/>
            <a:ext cx="4114800" cy="2881690"/>
            <a:chOff x="939578" y="3300195"/>
            <a:chExt cx="3830698" cy="2659366"/>
          </a:xfrm>
        </p:grpSpPr>
        <p:pic>
          <p:nvPicPr>
            <p:cNvPr id="7" name="Picture 6">
              <a:extLst>
                <a:ext uri="{FF2B5EF4-FFF2-40B4-BE49-F238E27FC236}">
                  <a16:creationId xmlns:a16="http://schemas.microsoft.com/office/drawing/2014/main" id="{663BB567-1CC8-0B40-BFCA-50D148A45888}"/>
                </a:ext>
              </a:extLst>
            </p:cNvPr>
            <p:cNvPicPr>
              <a:picLocks noChangeAspect="1"/>
            </p:cNvPicPr>
            <p:nvPr/>
          </p:nvPicPr>
          <p:blipFill>
            <a:blip r:embed="rId3"/>
            <a:stretch>
              <a:fillRect/>
            </a:stretch>
          </p:blipFill>
          <p:spPr>
            <a:xfrm>
              <a:off x="939578" y="3300195"/>
              <a:ext cx="3830698" cy="2055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Rectangle 19">
              <a:extLst>
                <a:ext uri="{FF2B5EF4-FFF2-40B4-BE49-F238E27FC236}">
                  <a16:creationId xmlns:a16="http://schemas.microsoft.com/office/drawing/2014/main" id="{96E50F50-29F3-3D4F-98A4-4D3F0279BC0C}"/>
                </a:ext>
              </a:extLst>
            </p:cNvPr>
            <p:cNvSpPr/>
            <p:nvPr/>
          </p:nvSpPr>
          <p:spPr>
            <a:xfrm>
              <a:off x="939578" y="5590229"/>
              <a:ext cx="3830697" cy="369332"/>
            </a:xfrm>
            <a:prstGeom prst="rect">
              <a:avLst/>
            </a:prstGeom>
          </p:spPr>
          <p:txBody>
            <a:bodyPr wrap="square">
              <a:spAutoFit/>
            </a:bodyPr>
            <a:lstStyle/>
            <a:p>
              <a:pPr algn="ctr"/>
              <a:r>
                <a:rPr lang="en-US" b="1" dirty="0">
                  <a:solidFill>
                    <a:schemeClr val="bg1"/>
                  </a:solidFill>
                </a:rPr>
                <a:t>http://www.pogsdotnet.com/</a:t>
              </a:r>
            </a:p>
          </p:txBody>
        </p:sp>
      </p:grpSp>
      <p:pic>
        <p:nvPicPr>
          <p:cNvPr id="3" name="Picture 2">
            <a:extLst>
              <a:ext uri="{FF2B5EF4-FFF2-40B4-BE49-F238E27FC236}">
                <a16:creationId xmlns:a16="http://schemas.microsoft.com/office/drawing/2014/main" id="{E7734D5E-A981-4088-ACAF-AA2C09D3730C}"/>
              </a:ext>
            </a:extLst>
          </p:cNvPr>
          <p:cNvPicPr>
            <a:picLocks noChangeAspect="1"/>
          </p:cNvPicPr>
          <p:nvPr/>
        </p:nvPicPr>
        <p:blipFill>
          <a:blip r:embed="rId4"/>
          <a:stretch>
            <a:fillRect/>
          </a:stretch>
        </p:blipFill>
        <p:spPr>
          <a:xfrm>
            <a:off x="759034" y="3801158"/>
            <a:ext cx="5826311" cy="2226810"/>
          </a:xfrm>
          <a:prstGeom prst="rect">
            <a:avLst/>
          </a:prstGeom>
        </p:spPr>
      </p:pic>
    </p:spTree>
    <p:extLst>
      <p:ext uri="{BB962C8B-B14F-4D97-AF65-F5344CB8AC3E}">
        <p14:creationId xmlns:p14="http://schemas.microsoft.com/office/powerpoint/2010/main" val="2756362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76200" y="304800"/>
            <a:ext cx="12115800" cy="6096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Segoe UI Light" panose="020B0502040204020203" pitchFamily="34" charset="0"/>
                <a:cs typeface="Segoe UI Light" panose="020B0502040204020203" pitchFamily="34" charset="0"/>
              </a:rPr>
              <a:t>BOUNDED CONTEXT ISSUES</a:t>
            </a:r>
          </a:p>
        </p:txBody>
      </p:sp>
      <p:grpSp>
        <p:nvGrpSpPr>
          <p:cNvPr id="19" name="Group 18">
            <a:extLst>
              <a:ext uri="{FF2B5EF4-FFF2-40B4-BE49-F238E27FC236}">
                <a16:creationId xmlns:a16="http://schemas.microsoft.com/office/drawing/2014/main" id="{E6154B5D-6264-4B27-BE5A-7D6C39C80570}"/>
              </a:ext>
            </a:extLst>
          </p:cNvPr>
          <p:cNvGrpSpPr/>
          <p:nvPr/>
        </p:nvGrpSpPr>
        <p:grpSpPr>
          <a:xfrm>
            <a:off x="1943098" y="1174354"/>
            <a:ext cx="8305801" cy="5257266"/>
            <a:chOff x="-28439" y="1119175"/>
            <a:chExt cx="4307611" cy="2878807"/>
          </a:xfrm>
        </p:grpSpPr>
        <p:pic>
          <p:nvPicPr>
            <p:cNvPr id="6" name="Picture 8" descr="Image result for Box Icon">
              <a:extLst>
                <a:ext uri="{FF2B5EF4-FFF2-40B4-BE49-F238E27FC236}">
                  <a16:creationId xmlns:a16="http://schemas.microsoft.com/office/drawing/2014/main" id="{A346A8D1-E5B7-49EF-A666-29F5D283BE76}"/>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035" y="1521088"/>
              <a:ext cx="632824" cy="7444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8" descr="Image result for Box Icon">
              <a:extLst>
                <a:ext uri="{FF2B5EF4-FFF2-40B4-BE49-F238E27FC236}">
                  <a16:creationId xmlns:a16="http://schemas.microsoft.com/office/drawing/2014/main" id="{28C8A7B9-82BC-4CB8-AF8A-70F70D6278A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99128" y="1119175"/>
              <a:ext cx="632824"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descr="Image result for Box Icon">
              <a:extLst>
                <a:ext uri="{FF2B5EF4-FFF2-40B4-BE49-F238E27FC236}">
                  <a16:creationId xmlns:a16="http://schemas.microsoft.com/office/drawing/2014/main" id="{975FBAB4-5595-408F-8228-407289538437}"/>
                </a:ext>
              </a:extLst>
            </p:cNvPr>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02294" y="1570915"/>
              <a:ext cx="634236" cy="67708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65DF467-C7CA-42A3-8414-9A06A5FCC321}"/>
                </a:ext>
              </a:extLst>
            </p:cNvPr>
            <p:cNvSpPr/>
            <p:nvPr/>
          </p:nvSpPr>
          <p:spPr>
            <a:xfrm>
              <a:off x="-28439" y="3576647"/>
              <a:ext cx="4307611" cy="42133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400" dirty="0">
                  <a:solidFill>
                    <a:schemeClr val="bg1"/>
                  </a:solidFill>
                  <a:latin typeface="Segoe UI Light" panose="020B0502040204020203" pitchFamily="34" charset="0"/>
                  <a:cs typeface="Segoe UI Light" panose="020B0502040204020203" pitchFamily="34" charset="0"/>
                </a:rPr>
                <a:t>Tightly Coupled Client and APIs</a:t>
              </a:r>
            </a:p>
          </p:txBody>
        </p:sp>
        <p:pic>
          <p:nvPicPr>
            <p:cNvPr id="11" name="Picture 2" descr="Image result for VMs icon">
              <a:extLst>
                <a:ext uri="{FF2B5EF4-FFF2-40B4-BE49-F238E27FC236}">
                  <a16:creationId xmlns:a16="http://schemas.microsoft.com/office/drawing/2014/main" id="{4C573F5D-5E7C-49A3-A59D-B24E55030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676" y="292508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731BF5E5-76B8-4B39-8580-41C69DBA934C}"/>
                </a:ext>
              </a:extLst>
            </p:cNvPr>
            <p:cNvCxnSpPr>
              <a:cxnSpLocks/>
              <a:stCxn id="11" idx="0"/>
              <a:endCxn id="9" idx="2"/>
            </p:cNvCxnSpPr>
            <p:nvPr/>
          </p:nvCxnSpPr>
          <p:spPr>
            <a:xfrm flipV="1">
              <a:off x="2015540" y="2247999"/>
              <a:ext cx="1103872" cy="67708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90247C-7126-4AF4-8123-23447A4D4DFB}"/>
                </a:ext>
              </a:extLst>
            </p:cNvPr>
            <p:cNvCxnSpPr>
              <a:cxnSpLocks/>
              <a:stCxn id="11" idx="0"/>
              <a:endCxn id="8" idx="2"/>
            </p:cNvCxnSpPr>
            <p:nvPr/>
          </p:nvCxnSpPr>
          <p:spPr>
            <a:xfrm flipV="1">
              <a:off x="2015540" y="1796259"/>
              <a:ext cx="0" cy="1128823"/>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BF1B50-AD46-4A82-A496-781D9A6673D2}"/>
                </a:ext>
              </a:extLst>
            </p:cNvPr>
            <p:cNvCxnSpPr>
              <a:cxnSpLocks/>
              <a:stCxn id="11" idx="0"/>
              <a:endCxn id="6" idx="2"/>
            </p:cNvCxnSpPr>
            <p:nvPr/>
          </p:nvCxnSpPr>
          <p:spPr>
            <a:xfrm flipH="1" flipV="1">
              <a:off x="742447" y="2265492"/>
              <a:ext cx="1273093" cy="65959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BA974E9E-1D7C-417C-91AC-579AB6D1AE83}"/>
              </a:ext>
            </a:extLst>
          </p:cNvPr>
          <p:cNvSpPr/>
          <p:nvPr/>
        </p:nvSpPr>
        <p:spPr>
          <a:xfrm>
            <a:off x="2895600" y="1492749"/>
            <a:ext cx="1110369"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CATALOG</a:t>
            </a:r>
            <a:endParaRPr lang="en-US" dirty="0"/>
          </a:p>
        </p:txBody>
      </p:sp>
      <p:sp>
        <p:nvSpPr>
          <p:cNvPr id="20" name="Rectangle 19">
            <a:extLst>
              <a:ext uri="{FF2B5EF4-FFF2-40B4-BE49-F238E27FC236}">
                <a16:creationId xmlns:a16="http://schemas.microsoft.com/office/drawing/2014/main" id="{0FF2DB63-A0A4-435A-9E2F-4C3CC515AC4A}"/>
              </a:ext>
            </a:extLst>
          </p:cNvPr>
          <p:cNvSpPr/>
          <p:nvPr/>
        </p:nvSpPr>
        <p:spPr>
          <a:xfrm>
            <a:off x="5375120" y="892884"/>
            <a:ext cx="958917"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LEDGER</a:t>
            </a:r>
            <a:endParaRPr lang="en-US" dirty="0"/>
          </a:p>
        </p:txBody>
      </p:sp>
      <p:sp>
        <p:nvSpPr>
          <p:cNvPr id="22" name="Rectangle 21">
            <a:extLst>
              <a:ext uri="{FF2B5EF4-FFF2-40B4-BE49-F238E27FC236}">
                <a16:creationId xmlns:a16="http://schemas.microsoft.com/office/drawing/2014/main" id="{584E8D0F-5335-481B-BD8C-4F5D10B1BD19}"/>
              </a:ext>
            </a:extLst>
          </p:cNvPr>
          <p:cNvSpPr/>
          <p:nvPr/>
        </p:nvSpPr>
        <p:spPr>
          <a:xfrm>
            <a:off x="7301401" y="1653290"/>
            <a:ext cx="1422569" cy="369332"/>
          </a:xfrm>
          <a:prstGeom prst="rect">
            <a:avLst/>
          </a:prstGeom>
        </p:spPr>
        <p:txBody>
          <a:bodyPr wrap="none">
            <a:spAutoFit/>
          </a:bodyPr>
          <a:lstStyle/>
          <a:p>
            <a:r>
              <a:rPr lang="en-US" dirty="0">
                <a:solidFill>
                  <a:schemeClr val="bg1"/>
                </a:solidFill>
                <a:latin typeface="Segoe UI Light" panose="020B0502040204020203" pitchFamily="34" charset="0"/>
                <a:cs typeface="Segoe UI Light" panose="020B0502040204020203" pitchFamily="34" charset="0"/>
              </a:rPr>
              <a:t>CUSTOMERS</a:t>
            </a:r>
            <a:endParaRPr lang="en-US" dirty="0"/>
          </a:p>
        </p:txBody>
      </p:sp>
      <p:sp>
        <p:nvSpPr>
          <p:cNvPr id="24" name="Rectangle 23">
            <a:extLst>
              <a:ext uri="{FF2B5EF4-FFF2-40B4-BE49-F238E27FC236}">
                <a16:creationId xmlns:a16="http://schemas.microsoft.com/office/drawing/2014/main" id="{9974CAD6-FDD0-4022-82DF-9003D01A1E68}"/>
              </a:ext>
            </a:extLst>
          </p:cNvPr>
          <p:cNvSpPr/>
          <p:nvPr/>
        </p:nvSpPr>
        <p:spPr>
          <a:xfrm>
            <a:off x="8169061" y="3483679"/>
            <a:ext cx="2651367" cy="1323439"/>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Each team working on</a:t>
            </a:r>
          </a:p>
          <a:p>
            <a:pPr algn="ctr"/>
            <a:r>
              <a:rPr lang="en-US" sz="2000" dirty="0">
                <a:solidFill>
                  <a:schemeClr val="bg1"/>
                </a:solidFill>
                <a:latin typeface="Segoe UI Light" panose="020B0502040204020203" pitchFamily="34" charset="0"/>
                <a:cs typeface="Segoe UI Light" panose="020B0502040204020203" pitchFamily="34" charset="0"/>
              </a:rPr>
              <a:t>a bounded context</a:t>
            </a:r>
          </a:p>
          <a:p>
            <a:pPr algn="ctr"/>
            <a:r>
              <a:rPr lang="en-US" sz="2000" dirty="0">
                <a:solidFill>
                  <a:schemeClr val="bg1"/>
                </a:solidFill>
                <a:latin typeface="Segoe UI Light" panose="020B0502040204020203" pitchFamily="34" charset="0"/>
                <a:cs typeface="Segoe UI Light" panose="020B0502040204020203" pitchFamily="34" charset="0"/>
              </a:rPr>
              <a:t>will have a hard time </a:t>
            </a:r>
          </a:p>
          <a:p>
            <a:pPr algn="ctr"/>
            <a:r>
              <a:rPr lang="en-US" sz="2000" dirty="0">
                <a:solidFill>
                  <a:schemeClr val="bg1"/>
                </a:solidFill>
                <a:latin typeface="Segoe UI Light" panose="020B0502040204020203" pitchFamily="34" charset="0"/>
                <a:cs typeface="Segoe UI Light" panose="020B0502040204020203" pitchFamily="34" charset="0"/>
              </a:rPr>
              <a:t>releasing their changes</a:t>
            </a:r>
          </a:p>
        </p:txBody>
      </p:sp>
    </p:spTree>
    <p:extLst>
      <p:ext uri="{BB962C8B-B14F-4D97-AF65-F5344CB8AC3E}">
        <p14:creationId xmlns:p14="http://schemas.microsoft.com/office/powerpoint/2010/main" val="137798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787" y="-2931"/>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API Gateway</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1373382" y="1856509"/>
            <a:ext cx="9445236" cy="3767056"/>
            <a:chOff x="1531577" y="1816113"/>
            <a:chExt cx="9445236" cy="3767056"/>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683818" y="2423117"/>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455896" y="3457404"/>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683818" y="3750850"/>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683818" y="3750850"/>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262296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343968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422279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347305" y="2923422"/>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347305" y="3740140"/>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347305" y="3750850"/>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6877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787" y="-2931"/>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API Gateway vs Reverse Proxy</a:t>
            </a:r>
          </a:p>
        </p:txBody>
      </p:sp>
      <p:sp>
        <p:nvSpPr>
          <p:cNvPr id="48" name="Rectangle 47">
            <a:extLst>
              <a:ext uri="{FF2B5EF4-FFF2-40B4-BE49-F238E27FC236}">
                <a16:creationId xmlns:a16="http://schemas.microsoft.com/office/drawing/2014/main" id="{D92E3593-1350-9F4E-A455-13BF7FF26462}"/>
              </a:ext>
            </a:extLst>
          </p:cNvPr>
          <p:cNvSpPr/>
          <p:nvPr/>
        </p:nvSpPr>
        <p:spPr>
          <a:xfrm>
            <a:off x="990600" y="1371600"/>
            <a:ext cx="9144000" cy="4876800"/>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solidFill>
                  <a:schemeClr val="bg1"/>
                </a:solidFill>
                <a:latin typeface="Segoe UI Light" panose="020B0502040204020203" pitchFamily="34" charset="0"/>
                <a:cs typeface="Segoe UI Light" panose="020B0502040204020203" pitchFamily="34" charset="0"/>
              </a:rPr>
              <a:t>API Gateway</a:t>
            </a:r>
          </a:p>
        </p:txBody>
      </p:sp>
      <p:sp>
        <p:nvSpPr>
          <p:cNvPr id="30" name="Rectangle 29">
            <a:extLst>
              <a:ext uri="{FF2B5EF4-FFF2-40B4-BE49-F238E27FC236}">
                <a16:creationId xmlns:a16="http://schemas.microsoft.com/office/drawing/2014/main" id="{87E59D90-7189-4A91-9651-8107E7F0D6DB}"/>
              </a:ext>
            </a:extLst>
          </p:cNvPr>
          <p:cNvSpPr/>
          <p:nvPr/>
        </p:nvSpPr>
        <p:spPr>
          <a:xfrm>
            <a:off x="7086600" y="5454650"/>
            <a:ext cx="2819400" cy="609600"/>
          </a:xfrm>
          <a:prstGeom prst="rect">
            <a:avLst/>
          </a:prstGeom>
          <a:solidFill>
            <a:schemeClr val="bg2">
              <a:lumMod val="25000"/>
            </a:schemeClr>
          </a:solidFill>
          <a:ln w="38100">
            <a:solidFill>
              <a:srgbClr val="92D050"/>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Reverse Proxy</a:t>
            </a:r>
          </a:p>
        </p:txBody>
      </p:sp>
      <p:sp>
        <p:nvSpPr>
          <p:cNvPr id="32" name="Rectangle 31">
            <a:extLst>
              <a:ext uri="{FF2B5EF4-FFF2-40B4-BE49-F238E27FC236}">
                <a16:creationId xmlns:a16="http://schemas.microsoft.com/office/drawing/2014/main" id="{72734283-45EA-468B-B12B-618D990C1E3B}"/>
              </a:ext>
            </a:extLst>
          </p:cNvPr>
          <p:cNvSpPr/>
          <p:nvPr/>
        </p:nvSpPr>
        <p:spPr>
          <a:xfrm>
            <a:off x="4191000" y="545465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Authentication</a:t>
            </a:r>
          </a:p>
        </p:txBody>
      </p:sp>
      <p:sp>
        <p:nvSpPr>
          <p:cNvPr id="33" name="Rectangle 32">
            <a:extLst>
              <a:ext uri="{FF2B5EF4-FFF2-40B4-BE49-F238E27FC236}">
                <a16:creationId xmlns:a16="http://schemas.microsoft.com/office/drawing/2014/main" id="{AA859184-5119-4843-A29F-C3C7F387FD25}"/>
              </a:ext>
            </a:extLst>
          </p:cNvPr>
          <p:cNvSpPr/>
          <p:nvPr/>
        </p:nvSpPr>
        <p:spPr>
          <a:xfrm>
            <a:off x="1295400" y="5461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Caching</a:t>
            </a:r>
          </a:p>
        </p:txBody>
      </p:sp>
      <p:sp>
        <p:nvSpPr>
          <p:cNvPr id="34" name="Rectangle 33">
            <a:extLst>
              <a:ext uri="{FF2B5EF4-FFF2-40B4-BE49-F238E27FC236}">
                <a16:creationId xmlns:a16="http://schemas.microsoft.com/office/drawing/2014/main" id="{9E900514-2820-4ABE-B31D-F1800A3B96F2}"/>
              </a:ext>
            </a:extLst>
          </p:cNvPr>
          <p:cNvSpPr/>
          <p:nvPr/>
        </p:nvSpPr>
        <p:spPr>
          <a:xfrm>
            <a:off x="12954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Rate Limiting</a:t>
            </a:r>
          </a:p>
        </p:txBody>
      </p:sp>
      <p:sp>
        <p:nvSpPr>
          <p:cNvPr id="57" name="Rectangle 56">
            <a:extLst>
              <a:ext uri="{FF2B5EF4-FFF2-40B4-BE49-F238E27FC236}">
                <a16:creationId xmlns:a16="http://schemas.microsoft.com/office/drawing/2014/main" id="{5A483C01-F21C-4716-A65A-B7590B04F706}"/>
              </a:ext>
            </a:extLst>
          </p:cNvPr>
          <p:cNvSpPr/>
          <p:nvPr/>
        </p:nvSpPr>
        <p:spPr>
          <a:xfrm>
            <a:off x="41910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latin typeface="Segoe UI Light" panose="020B0502040204020203" pitchFamily="34" charset="0"/>
                <a:cs typeface="Segoe UI Light" panose="020B0502040204020203" pitchFamily="34" charset="0"/>
              </a:rPr>
              <a:t>Logging</a:t>
            </a:r>
          </a:p>
        </p:txBody>
      </p:sp>
      <p:sp>
        <p:nvSpPr>
          <p:cNvPr id="58" name="Rectangle 57">
            <a:extLst>
              <a:ext uri="{FF2B5EF4-FFF2-40B4-BE49-F238E27FC236}">
                <a16:creationId xmlns:a16="http://schemas.microsoft.com/office/drawing/2014/main" id="{89FBB48C-D24E-4AF0-8407-769038867285}"/>
              </a:ext>
            </a:extLst>
          </p:cNvPr>
          <p:cNvSpPr/>
          <p:nvPr/>
        </p:nvSpPr>
        <p:spPr>
          <a:xfrm>
            <a:off x="7086600" y="1524000"/>
            <a:ext cx="2819400" cy="609600"/>
          </a:xfrm>
          <a:prstGeom prst="rect">
            <a:avLst/>
          </a:prstGeom>
          <a:solidFill>
            <a:schemeClr val="bg2">
              <a:lumMod val="25000"/>
            </a:schemeClr>
          </a:solid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Response Aggregation</a:t>
            </a:r>
          </a:p>
        </p:txBody>
      </p:sp>
    </p:spTree>
    <p:extLst>
      <p:ext uri="{BB962C8B-B14F-4D97-AF65-F5344CB8AC3E}">
        <p14:creationId xmlns:p14="http://schemas.microsoft.com/office/powerpoint/2010/main" val="401178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57" grpId="0" animBg="1"/>
      <p:bldP spid="5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2133600" y="1828800"/>
            <a:ext cx="7162800" cy="3429000"/>
          </a:xfrm>
          <a:effectLst>
            <a:outerShdw blurRad="50800" dist="38100" dir="2700000" algn="tl" rotWithShape="0">
              <a:prstClr val="black">
                <a:alpha val="40000"/>
              </a:prstClr>
            </a:outerShdw>
          </a:effectLst>
        </p:spPr>
        <p:txBody>
          <a:bodyPr>
            <a:normAutofit lnSpcReduction="10000"/>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Sub-Domain Encapsulation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Single Point of Contact</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Faster Cross Continental Communication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Centralized Authentication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Single CORS, Domain Name and SSL</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92D050"/>
                </a:solidFill>
                <a:latin typeface="Segoe UI Light" panose="020B0502040204020203" pitchFamily="34" charset="0"/>
                <a:cs typeface="Segoe UI Light" panose="020B0502040204020203" pitchFamily="34" charset="0"/>
              </a:rPr>
              <a:t>Added Layer of Security</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t>
            </a:r>
            <a:r>
              <a:rPr lang="en-US" dirty="0">
                <a:solidFill>
                  <a:srgbClr val="92D050"/>
                </a:solidFill>
                <a:latin typeface="Segoe UI Light" panose="020B0502040204020203" pitchFamily="34" charset="0"/>
                <a:cs typeface="Segoe UI Light" panose="020B0502040204020203" pitchFamily="34" charset="0"/>
              </a:rPr>
              <a:t>Centralized Cross Cutting Concerns</a:t>
            </a:r>
          </a:p>
        </p:txBody>
      </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838200" y="762000"/>
            <a:ext cx="12192000" cy="99059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BENEFITS OF USING AN API GATEWAY</a:t>
            </a:r>
          </a:p>
        </p:txBody>
      </p:sp>
    </p:spTree>
    <p:extLst>
      <p:ext uri="{BB962C8B-B14F-4D97-AF65-F5344CB8AC3E}">
        <p14:creationId xmlns:p14="http://schemas.microsoft.com/office/powerpoint/2010/main" val="2942891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5" name="Content Placeholder 2">
            <a:extLst>
              <a:ext uri="{FF2B5EF4-FFF2-40B4-BE49-F238E27FC236}">
                <a16:creationId xmlns:a16="http://schemas.microsoft.com/office/drawing/2014/main" id="{E5E67AB7-9EB5-7742-B242-59E31496E20E}"/>
              </a:ext>
            </a:extLst>
          </p:cNvPr>
          <p:cNvSpPr>
            <a:spLocks noGrp="1"/>
          </p:cNvSpPr>
          <p:nvPr>
            <p:ph idx="1"/>
          </p:nvPr>
        </p:nvSpPr>
        <p:spPr>
          <a:xfrm>
            <a:off x="3352800" y="1600200"/>
            <a:ext cx="7239000" cy="4284267"/>
          </a:xfrm>
          <a:effectLst>
            <a:outerShdw blurRad="50800" dist="38100" dir="2700000" algn="tl" rotWithShape="0">
              <a:prstClr val="black">
                <a:alpha val="40000"/>
              </a:prstClr>
            </a:outerShdw>
          </a:effectLst>
        </p:spPr>
        <p:txBody>
          <a:bodyPr>
            <a:normAutofit lnSpcReduction="10000"/>
          </a:bodyPr>
          <a:lstStyle/>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Authentication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Logging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Monitoring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Circuit Breaking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Retries with Jitter</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SSL Termination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Whitelisting</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Response Aggregation</a:t>
            </a:r>
          </a:p>
          <a:p>
            <a:pPr marL="571500" indent="-571500">
              <a:buFont typeface="+mj-lt"/>
              <a:buAutoNum type="romanUcPeriod"/>
            </a:pPr>
            <a:r>
              <a:rPr lang="en-US" dirty="0">
                <a:solidFill>
                  <a:schemeClr val="bg1"/>
                </a:solidFill>
                <a:latin typeface="Segoe UI Light" panose="020B0502040204020203" pitchFamily="34" charset="0"/>
                <a:cs typeface="Segoe UI Light" panose="020B0502040204020203" pitchFamily="34" charset="0"/>
              </a:rPr>
              <a:t> Rate Limiting</a:t>
            </a:r>
          </a:p>
        </p:txBody>
      </p:sp>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0" y="609600"/>
            <a:ext cx="12192000" cy="1642269"/>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CROSS CUTTING CONCERNS</a:t>
            </a:r>
          </a:p>
        </p:txBody>
      </p:sp>
    </p:spTree>
    <p:extLst>
      <p:ext uri="{BB962C8B-B14F-4D97-AF65-F5344CB8AC3E}">
        <p14:creationId xmlns:p14="http://schemas.microsoft.com/office/powerpoint/2010/main" val="212509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0147B9A-F559-EF4E-8675-EAFE71B716D6}"/>
              </a:ext>
            </a:extLst>
          </p:cNvPr>
          <p:cNvSpPr txBox="1">
            <a:spLocks/>
          </p:cNvSpPr>
          <p:nvPr/>
        </p:nvSpPr>
        <p:spPr>
          <a:xfrm>
            <a:off x="0" y="36534"/>
            <a:ext cx="12192000" cy="1246909"/>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Segoe UI Light" panose="020B0502040204020203" pitchFamily="34" charset="0"/>
                <a:cs typeface="Segoe UI Light" panose="020B0502040204020203" pitchFamily="34" charset="0"/>
              </a:rPr>
              <a:t>Implementation Choices</a:t>
            </a:r>
          </a:p>
        </p:txBody>
      </p:sp>
      <p:grpSp>
        <p:nvGrpSpPr>
          <p:cNvPr id="12" name="Group 11">
            <a:extLst>
              <a:ext uri="{FF2B5EF4-FFF2-40B4-BE49-F238E27FC236}">
                <a16:creationId xmlns:a16="http://schemas.microsoft.com/office/drawing/2014/main" id="{47C378E0-0676-4D57-BFC6-30C80DF63C6E}"/>
              </a:ext>
            </a:extLst>
          </p:cNvPr>
          <p:cNvGrpSpPr/>
          <p:nvPr/>
        </p:nvGrpSpPr>
        <p:grpSpPr>
          <a:xfrm>
            <a:off x="6101219" y="1599546"/>
            <a:ext cx="1828800" cy="2589543"/>
            <a:chOff x="9220200" y="2215258"/>
            <a:chExt cx="1828800" cy="2589543"/>
          </a:xfrm>
        </p:grpSpPr>
        <p:pic>
          <p:nvPicPr>
            <p:cNvPr id="6" name="Graphic 5">
              <a:extLst>
                <a:ext uri="{FF2B5EF4-FFF2-40B4-BE49-F238E27FC236}">
                  <a16:creationId xmlns:a16="http://schemas.microsoft.com/office/drawing/2014/main" id="{77A631FA-9020-416C-AFB1-00698FDBC278}"/>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00" y="2215258"/>
              <a:ext cx="1828800" cy="1828800"/>
            </a:xfrm>
            <a:prstGeom prst="rect">
              <a:avLst/>
            </a:prstGeom>
          </p:spPr>
        </p:pic>
        <p:sp>
          <p:nvSpPr>
            <p:cNvPr id="20" name="Rectangle 19">
              <a:extLst>
                <a:ext uri="{FF2B5EF4-FFF2-40B4-BE49-F238E27FC236}">
                  <a16:creationId xmlns:a16="http://schemas.microsoft.com/office/drawing/2014/main" id="{A59EDACC-505F-44E2-8A6F-33AED11B374F}"/>
                </a:ext>
              </a:extLst>
            </p:cNvPr>
            <p:cNvSpPr/>
            <p:nvPr/>
          </p:nvSpPr>
          <p:spPr>
            <a:xfrm>
              <a:off x="9521387" y="4220026"/>
              <a:ext cx="1226426" cy="584775"/>
            </a:xfrm>
            <a:prstGeom prst="rect">
              <a:avLst/>
            </a:prstGeom>
          </p:spPr>
          <p:txBody>
            <a:bodyPr wrap="none">
              <a:spAutoFit/>
            </a:bodyPr>
            <a:lstStyle/>
            <a:p>
              <a:r>
                <a:rPr lang="en-US" sz="3200" dirty="0">
                  <a:solidFill>
                    <a:schemeClr val="bg1"/>
                  </a:solidFill>
                  <a:latin typeface="Segoe UI Light" panose="020B0502040204020203" pitchFamily="34" charset="0"/>
                  <a:cs typeface="Segoe UI Light" panose="020B0502040204020203" pitchFamily="34" charset="0"/>
                </a:rPr>
                <a:t>CODE</a:t>
              </a:r>
              <a:endParaRPr lang="en-US" sz="3200" dirty="0"/>
            </a:p>
          </p:txBody>
        </p:sp>
      </p:grpSp>
      <p:grpSp>
        <p:nvGrpSpPr>
          <p:cNvPr id="9" name="Group 8">
            <a:extLst>
              <a:ext uri="{FF2B5EF4-FFF2-40B4-BE49-F238E27FC236}">
                <a16:creationId xmlns:a16="http://schemas.microsoft.com/office/drawing/2014/main" id="{543BA682-91CA-42AC-9C3E-C9E4C0EB4E49}"/>
              </a:ext>
            </a:extLst>
          </p:cNvPr>
          <p:cNvGrpSpPr/>
          <p:nvPr/>
        </p:nvGrpSpPr>
        <p:grpSpPr>
          <a:xfrm>
            <a:off x="3391128" y="1617243"/>
            <a:ext cx="1828800" cy="2931457"/>
            <a:chOff x="3886200" y="1798916"/>
            <a:chExt cx="1828800" cy="2931457"/>
          </a:xfrm>
        </p:grpSpPr>
        <p:pic>
          <p:nvPicPr>
            <p:cNvPr id="8" name="Picture 7">
              <a:extLst>
                <a:ext uri="{FF2B5EF4-FFF2-40B4-BE49-F238E27FC236}">
                  <a16:creationId xmlns:a16="http://schemas.microsoft.com/office/drawing/2014/main" id="{6D47E54D-7866-488B-B7F9-7EB72DF81314}"/>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22" name="Rectangle 21">
              <a:extLst>
                <a:ext uri="{FF2B5EF4-FFF2-40B4-BE49-F238E27FC236}">
                  <a16:creationId xmlns:a16="http://schemas.microsoft.com/office/drawing/2014/main" id="{64C30696-C9BA-4649-8CB6-121ABB203681}"/>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grpSp>
        <p:nvGrpSpPr>
          <p:cNvPr id="11" name="Group 10">
            <a:extLst>
              <a:ext uri="{FF2B5EF4-FFF2-40B4-BE49-F238E27FC236}">
                <a16:creationId xmlns:a16="http://schemas.microsoft.com/office/drawing/2014/main" id="{40D84600-686E-4155-8DB0-ABA23C837B63}"/>
              </a:ext>
            </a:extLst>
          </p:cNvPr>
          <p:cNvGrpSpPr/>
          <p:nvPr/>
        </p:nvGrpSpPr>
        <p:grpSpPr>
          <a:xfrm>
            <a:off x="284745" y="1773525"/>
            <a:ext cx="2473754" cy="3267617"/>
            <a:chOff x="6313647" y="2025451"/>
            <a:chExt cx="2473754" cy="3267617"/>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313647" y="3723408"/>
              <a:ext cx="2473754" cy="1569660"/>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Management</a:t>
              </a:r>
            </a:p>
            <a:p>
              <a:pPr algn="ctr"/>
              <a:r>
                <a:rPr lang="en-US" sz="3200" dirty="0">
                  <a:solidFill>
                    <a:schemeClr val="bg1"/>
                  </a:solidFill>
                  <a:latin typeface="Segoe UI Light" panose="020B0502040204020203" pitchFamily="34" charset="0"/>
                  <a:cs typeface="Segoe UI Light" panose="020B0502040204020203" pitchFamily="34" charset="0"/>
                </a:rPr>
                <a:t>Platform</a:t>
              </a:r>
              <a:endParaRPr lang="en-US" sz="3200" dirty="0"/>
            </a:p>
          </p:txBody>
        </p:sp>
      </p:grpSp>
      <p:pic>
        <p:nvPicPr>
          <p:cNvPr id="24" name="Graphic 23">
            <a:extLst>
              <a:ext uri="{FF2B5EF4-FFF2-40B4-BE49-F238E27FC236}">
                <a16:creationId xmlns:a16="http://schemas.microsoft.com/office/drawing/2014/main" id="{FDA12DCD-2D0F-42BF-A99E-57EDE753B1C4}"/>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10800" y="2048181"/>
            <a:ext cx="931529" cy="931529"/>
          </a:xfrm>
          <a:prstGeom prst="rect">
            <a:avLst/>
          </a:prstGeom>
        </p:spPr>
      </p:pic>
      <p:pic>
        <p:nvPicPr>
          <p:cNvPr id="26" name="Picture 25">
            <a:extLst>
              <a:ext uri="{FF2B5EF4-FFF2-40B4-BE49-F238E27FC236}">
                <a16:creationId xmlns:a16="http://schemas.microsoft.com/office/drawing/2014/main" id="{47CAD37B-7813-446C-8114-9F29C820E679}"/>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843669" y="1980546"/>
            <a:ext cx="1066800" cy="1066800"/>
          </a:xfrm>
          <a:prstGeom prst="rect">
            <a:avLst/>
          </a:prstGeom>
        </p:spPr>
      </p:pic>
      <p:sp>
        <p:nvSpPr>
          <p:cNvPr id="28" name="Rectangle 27">
            <a:extLst>
              <a:ext uri="{FF2B5EF4-FFF2-40B4-BE49-F238E27FC236}">
                <a16:creationId xmlns:a16="http://schemas.microsoft.com/office/drawing/2014/main" id="{D91B361F-80F3-4FC9-B3BE-76E1CDDADE77}"/>
              </a:ext>
            </a:extLst>
          </p:cNvPr>
          <p:cNvSpPr/>
          <p:nvPr/>
        </p:nvSpPr>
        <p:spPr>
          <a:xfrm>
            <a:off x="8737474" y="3604314"/>
            <a:ext cx="2614818"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Code / Config</a:t>
            </a:r>
          </a:p>
          <a:p>
            <a:pPr algn="ctr"/>
            <a:r>
              <a:rPr lang="en-US" sz="3200" dirty="0">
                <a:solidFill>
                  <a:schemeClr val="bg1"/>
                </a:solidFill>
                <a:latin typeface="Segoe UI Light" panose="020B0502040204020203" pitchFamily="34" charset="0"/>
                <a:cs typeface="Segoe UI Light" panose="020B0502040204020203" pitchFamily="34" charset="0"/>
              </a:rPr>
              <a:t>Hybrid</a:t>
            </a:r>
            <a:endParaRPr lang="en-US" sz="3200" dirty="0"/>
          </a:p>
        </p:txBody>
      </p:sp>
    </p:spTree>
    <p:extLst>
      <p:ext uri="{BB962C8B-B14F-4D97-AF65-F5344CB8AC3E}">
        <p14:creationId xmlns:p14="http://schemas.microsoft.com/office/powerpoint/2010/main" val="422283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D84600-686E-4155-8DB0-ABA23C837B63}"/>
              </a:ext>
            </a:extLst>
          </p:cNvPr>
          <p:cNvGrpSpPr/>
          <p:nvPr/>
        </p:nvGrpSpPr>
        <p:grpSpPr>
          <a:xfrm>
            <a:off x="719556" y="1550670"/>
            <a:ext cx="2818303" cy="3465938"/>
            <a:chOff x="6562302" y="2025451"/>
            <a:chExt cx="1976437" cy="2775175"/>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745751" y="3723408"/>
              <a:ext cx="1609543"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Provider</a:t>
              </a:r>
              <a:endParaRPr lang="en-US" sz="3200" dirty="0"/>
            </a:p>
          </p:txBody>
        </p:sp>
      </p:grpSp>
      <p:pic>
        <p:nvPicPr>
          <p:cNvPr id="7170" name="Picture 2" descr="Image result for azure api gateway">
            <a:extLst>
              <a:ext uri="{FF2B5EF4-FFF2-40B4-BE49-F238E27FC236}">
                <a16:creationId xmlns:a16="http://schemas.microsoft.com/office/drawing/2014/main" id="{65C516C0-ECC2-4590-9FBB-AB742770A0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808" y="3111191"/>
            <a:ext cx="2133600" cy="11201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6D76C42-6216-4035-B381-C339A35BFE6A}"/>
              </a:ext>
            </a:extLst>
          </p:cNvPr>
          <p:cNvSpPr/>
          <p:nvPr/>
        </p:nvSpPr>
        <p:spPr>
          <a:xfrm>
            <a:off x="4169228" y="4267942"/>
            <a:ext cx="2286000" cy="646331"/>
          </a:xfrm>
          <a:prstGeom prst="rect">
            <a:avLst/>
          </a:prstGeom>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Azure API Management</a:t>
            </a:r>
            <a:endParaRPr lang="en-US" dirty="0"/>
          </a:p>
        </p:txBody>
      </p:sp>
      <p:pic>
        <p:nvPicPr>
          <p:cNvPr id="7168" name="Graphic 7167">
            <a:extLst>
              <a:ext uri="{FF2B5EF4-FFF2-40B4-BE49-F238E27FC236}">
                <a16:creationId xmlns:a16="http://schemas.microsoft.com/office/drawing/2014/main" id="{42870B70-45E8-4288-AAF2-30A76D85FD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0024" y="3171565"/>
            <a:ext cx="825498" cy="999393"/>
          </a:xfrm>
          <a:prstGeom prst="rect">
            <a:avLst/>
          </a:prstGeom>
        </p:spPr>
      </p:pic>
      <p:sp>
        <p:nvSpPr>
          <p:cNvPr id="36" name="Rectangle 35">
            <a:extLst>
              <a:ext uri="{FF2B5EF4-FFF2-40B4-BE49-F238E27FC236}">
                <a16:creationId xmlns:a16="http://schemas.microsoft.com/office/drawing/2014/main" id="{3EEC5629-9CD4-4231-82E5-CD62E0CA442A}"/>
              </a:ext>
            </a:extLst>
          </p:cNvPr>
          <p:cNvSpPr/>
          <p:nvPr/>
        </p:nvSpPr>
        <p:spPr>
          <a:xfrm>
            <a:off x="6879773" y="4271872"/>
            <a:ext cx="2286000" cy="369332"/>
          </a:xfrm>
          <a:prstGeom prst="rect">
            <a:avLst/>
          </a:prstGeom>
        </p:spPr>
        <p:txBody>
          <a:bodyPr wrap="square">
            <a:spAutoFit/>
          </a:bodyPr>
          <a:lstStyle/>
          <a:p>
            <a:pPr algn="ctr"/>
            <a:r>
              <a:rPr lang="en-US" dirty="0">
                <a:solidFill>
                  <a:schemeClr val="bg1"/>
                </a:solidFill>
                <a:latin typeface="Segoe UI Light" panose="020B0502040204020203" pitchFamily="34" charset="0"/>
                <a:cs typeface="Segoe UI Light" panose="020B0502040204020203" pitchFamily="34" charset="0"/>
              </a:rPr>
              <a:t>AWS API Gateway</a:t>
            </a:r>
            <a:endParaRPr lang="en-US" dirty="0"/>
          </a:p>
        </p:txBody>
      </p:sp>
      <p:sp>
        <p:nvSpPr>
          <p:cNvPr id="2" name="Rectangle 1">
            <a:extLst>
              <a:ext uri="{FF2B5EF4-FFF2-40B4-BE49-F238E27FC236}">
                <a16:creationId xmlns:a16="http://schemas.microsoft.com/office/drawing/2014/main" id="{2710A5B0-82E1-41D3-8A03-778FBFC1C564}"/>
              </a:ext>
            </a:extLst>
          </p:cNvPr>
          <p:cNvSpPr/>
          <p:nvPr/>
        </p:nvSpPr>
        <p:spPr>
          <a:xfrm>
            <a:off x="4343400" y="1071416"/>
            <a:ext cx="7466503" cy="1323439"/>
          </a:xfrm>
          <a:prstGeom prst="rect">
            <a:avLst/>
          </a:prstGeom>
        </p:spPr>
        <p:txBody>
          <a:bodyPr wrap="square">
            <a:spAutoFit/>
          </a:bodyPr>
          <a:lstStyle/>
          <a:p>
            <a:pPr>
              <a:spcBef>
                <a:spcPts val="2400"/>
              </a:spcBef>
            </a:pPr>
            <a:r>
              <a:rPr lang="en-US" sz="4000" dirty="0">
                <a:solidFill>
                  <a:schemeClr val="bg1"/>
                </a:solidFill>
                <a:latin typeface="Segoe UI Light" panose="020B0502040204020203" pitchFamily="34" charset="0"/>
                <a:cs typeface="Segoe UI Light" panose="020B0502040204020203" pitchFamily="34" charset="0"/>
              </a:rPr>
              <a:t>API Management Platforms Provided by Cloud Platforms</a:t>
            </a:r>
          </a:p>
        </p:txBody>
      </p:sp>
    </p:spTree>
    <p:extLst>
      <p:ext uri="{BB962C8B-B14F-4D97-AF65-F5344CB8AC3E}">
        <p14:creationId xmlns:p14="http://schemas.microsoft.com/office/powerpoint/2010/main" val="1813820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170" name="Picture 2" descr="Image result for azure api gateway">
            <a:extLst>
              <a:ext uri="{FF2B5EF4-FFF2-40B4-BE49-F238E27FC236}">
                <a16:creationId xmlns:a16="http://schemas.microsoft.com/office/drawing/2014/main" id="{65C516C0-ECC2-4590-9FBB-AB742770A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3913"/>
            <a:ext cx="4934857" cy="25908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6D76C42-6216-4035-B381-C339A35BFE6A}"/>
              </a:ext>
            </a:extLst>
          </p:cNvPr>
          <p:cNvSpPr/>
          <p:nvPr/>
        </p:nvSpPr>
        <p:spPr>
          <a:xfrm>
            <a:off x="685800" y="3773399"/>
            <a:ext cx="4782456" cy="1200329"/>
          </a:xfrm>
          <a:prstGeom prst="rect">
            <a:avLst/>
          </a:prstGeom>
        </p:spPr>
        <p:txBody>
          <a:bodyPr wrap="square">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Azure API </a:t>
            </a:r>
          </a:p>
          <a:p>
            <a:pPr algn="ctr"/>
            <a:r>
              <a:rPr lang="en-US" sz="3600" dirty="0">
                <a:solidFill>
                  <a:schemeClr val="bg1"/>
                </a:solidFill>
                <a:latin typeface="Segoe UI Light" panose="020B0502040204020203" pitchFamily="34" charset="0"/>
                <a:cs typeface="Segoe UI Light" panose="020B0502040204020203" pitchFamily="34" charset="0"/>
              </a:rPr>
              <a:t>Management</a:t>
            </a:r>
            <a:endParaRPr lang="en-US" sz="3600" dirty="0"/>
          </a:p>
        </p:txBody>
      </p:sp>
      <p:sp>
        <p:nvSpPr>
          <p:cNvPr id="10" name="Rectangle 9">
            <a:extLst>
              <a:ext uri="{FF2B5EF4-FFF2-40B4-BE49-F238E27FC236}">
                <a16:creationId xmlns:a16="http://schemas.microsoft.com/office/drawing/2014/main" id="{C9C1CB33-930C-42B2-A85B-95A2CDD057BC}"/>
              </a:ext>
            </a:extLst>
          </p:cNvPr>
          <p:cNvSpPr/>
          <p:nvPr/>
        </p:nvSpPr>
        <p:spPr>
          <a:xfrm>
            <a:off x="5791200" y="990600"/>
            <a:ext cx="5392056" cy="5016758"/>
          </a:xfrm>
          <a:prstGeom prst="rect">
            <a:avLst/>
          </a:prstGeom>
        </p:spPr>
        <p:txBody>
          <a:bodyPr wrap="square">
            <a:spAutoFit/>
          </a:bodyPr>
          <a:lstStyle/>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Aggregation</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Reverse Proxying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Versioning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Mock Responses</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Test Console</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Public vs Private APIs</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Rate Limiting</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Application Insights Integration</a:t>
            </a:r>
          </a:p>
          <a:p>
            <a:pPr marL="571500" indent="-571500">
              <a:spcBef>
                <a:spcPts val="600"/>
              </a:spcBef>
              <a:buFont typeface="Wingdings" panose="05000000000000000000" pitchFamily="2" charset="2"/>
              <a:buChar char="ü"/>
            </a:pPr>
            <a:r>
              <a:rPr lang="en-US" sz="2800" dirty="0">
                <a:solidFill>
                  <a:schemeClr val="bg1"/>
                </a:solidFill>
                <a:latin typeface="Segoe UI Light" panose="020B0502040204020203" pitchFamily="34" charset="0"/>
                <a:cs typeface="Segoe UI Light" panose="020B0502040204020203" pitchFamily="34" charset="0"/>
              </a:rPr>
              <a:t>Live Metrics System</a:t>
            </a:r>
          </a:p>
          <a:p>
            <a:pPr marL="571500" indent="-571500">
              <a:buFont typeface="Wingdings" panose="05000000000000000000" pitchFamily="2" charset="2"/>
              <a:buChar char="ü"/>
            </a:pPr>
            <a:endParaRPr lang="en-US" sz="2800" dirty="0"/>
          </a:p>
        </p:txBody>
      </p:sp>
    </p:spTree>
    <p:extLst>
      <p:ext uri="{BB962C8B-B14F-4D97-AF65-F5344CB8AC3E}">
        <p14:creationId xmlns:p14="http://schemas.microsoft.com/office/powerpoint/2010/main" val="115843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D84600-686E-4155-8DB0-ABA23C837B63}"/>
              </a:ext>
            </a:extLst>
          </p:cNvPr>
          <p:cNvGrpSpPr/>
          <p:nvPr/>
        </p:nvGrpSpPr>
        <p:grpSpPr>
          <a:xfrm>
            <a:off x="457200" y="1447801"/>
            <a:ext cx="2819394" cy="3733800"/>
            <a:chOff x="6562302" y="2025451"/>
            <a:chExt cx="1976437" cy="2775175"/>
          </a:xfrm>
        </p:grpSpPr>
        <p:pic>
          <p:nvPicPr>
            <p:cNvPr id="1030" name="Picture 6" descr="Image result for Cloud Providers Icon">
              <a:extLst>
                <a:ext uri="{FF2B5EF4-FFF2-40B4-BE49-F238E27FC236}">
                  <a16:creationId xmlns:a16="http://schemas.microsoft.com/office/drawing/2014/main" id="{23943D58-B97E-41B3-BE76-188E18DADE81}"/>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62302" y="2025451"/>
              <a:ext cx="1976437" cy="16979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263D1362-229C-46A1-843A-6E349018D795}"/>
                </a:ext>
              </a:extLst>
            </p:cNvPr>
            <p:cNvSpPr/>
            <p:nvPr/>
          </p:nvSpPr>
          <p:spPr>
            <a:xfrm>
              <a:off x="6745751" y="3723408"/>
              <a:ext cx="1609543"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Cloud </a:t>
              </a:r>
            </a:p>
            <a:p>
              <a:pPr algn="ctr"/>
              <a:r>
                <a:rPr lang="en-US" sz="3200" dirty="0">
                  <a:solidFill>
                    <a:schemeClr val="bg1"/>
                  </a:solidFill>
                  <a:latin typeface="Segoe UI Light" panose="020B0502040204020203" pitchFamily="34" charset="0"/>
                  <a:cs typeface="Segoe UI Light" panose="020B0502040204020203" pitchFamily="34" charset="0"/>
                </a:rPr>
                <a:t>Provider</a:t>
              </a:r>
              <a:endParaRPr lang="en-US" sz="3200" dirty="0"/>
            </a:p>
          </p:txBody>
        </p:sp>
      </p:grpSp>
      <p:sp>
        <p:nvSpPr>
          <p:cNvPr id="15" name="Rectangle 14">
            <a:extLst>
              <a:ext uri="{FF2B5EF4-FFF2-40B4-BE49-F238E27FC236}">
                <a16:creationId xmlns:a16="http://schemas.microsoft.com/office/drawing/2014/main" id="{1C0E7BB3-7670-4DF1-A3A2-D9EA5808550C}"/>
              </a:ext>
            </a:extLst>
          </p:cNvPr>
          <p:cNvSpPr/>
          <p:nvPr/>
        </p:nvSpPr>
        <p:spPr>
          <a:xfrm>
            <a:off x="3429000" y="47598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924800" y="1447801"/>
            <a:ext cx="0" cy="335279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534400" y="457200"/>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733800" y="1628506"/>
            <a:ext cx="4019755" cy="2492990"/>
          </a:xfrm>
          <a:prstGeom prst="rect">
            <a:avLst/>
          </a:prstGeom>
        </p:spPr>
        <p:txBody>
          <a:bodyPr wrap="non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Can Get Up Quickly</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Cheapest Solution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Wide Community Support</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Good for Startups.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189933" y="1628506"/>
            <a:ext cx="4038600"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Coupled to Provider</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Hard to migrate</a:t>
            </a:r>
            <a:endParaRPr lang="en-US" sz="2400" dirty="0"/>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Limited Features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a:t>
            </a:r>
          </a:p>
        </p:txBody>
      </p:sp>
    </p:spTree>
    <p:extLst>
      <p:ext uri="{BB962C8B-B14F-4D97-AF65-F5344CB8AC3E}">
        <p14:creationId xmlns:p14="http://schemas.microsoft.com/office/powerpoint/2010/main" val="8954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D8F41BE-0F18-4CE7-B1EA-9AE45E1E1458}"/>
              </a:ext>
            </a:extLst>
          </p:cNvPr>
          <p:cNvGrpSpPr/>
          <p:nvPr/>
        </p:nvGrpSpPr>
        <p:grpSpPr>
          <a:xfrm>
            <a:off x="457200" y="762000"/>
            <a:ext cx="3760673" cy="5029200"/>
            <a:chOff x="3886200" y="1798916"/>
            <a:chExt cx="1828800" cy="2931457"/>
          </a:xfrm>
        </p:grpSpPr>
        <p:pic>
          <p:nvPicPr>
            <p:cNvPr id="12" name="Picture 11">
              <a:extLst>
                <a:ext uri="{FF2B5EF4-FFF2-40B4-BE49-F238E27FC236}">
                  <a16:creationId xmlns:a16="http://schemas.microsoft.com/office/drawing/2014/main" id="{570F7C33-0CCE-458E-86E4-FF1DDB318B0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13" name="Rectangle 12">
              <a:extLst>
                <a:ext uri="{FF2B5EF4-FFF2-40B4-BE49-F238E27FC236}">
                  <a16:creationId xmlns:a16="http://schemas.microsoft.com/office/drawing/2014/main" id="{292E386C-4057-4E12-955C-C76A943D6F5C}"/>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pic>
        <p:nvPicPr>
          <p:cNvPr id="4098" name="Picture 2" descr="Image result for Kong API Gateway">
            <a:extLst>
              <a:ext uri="{FF2B5EF4-FFF2-40B4-BE49-F238E27FC236}">
                <a16:creationId xmlns:a16="http://schemas.microsoft.com/office/drawing/2014/main" id="{2E2707C6-C8E0-446C-9E35-7554C5917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949" y="1885540"/>
            <a:ext cx="4800525" cy="1543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7C4A852-9E07-4BB0-A5E4-6A3C5CD0685D}"/>
              </a:ext>
            </a:extLst>
          </p:cNvPr>
          <p:cNvGrpSpPr/>
          <p:nvPr/>
        </p:nvGrpSpPr>
        <p:grpSpPr>
          <a:xfrm>
            <a:off x="6629400" y="3733800"/>
            <a:ext cx="4091847" cy="1693217"/>
            <a:chOff x="6806498" y="3424108"/>
            <a:chExt cx="4091847" cy="1693217"/>
          </a:xfrm>
        </p:grpSpPr>
        <p:pic>
          <p:nvPicPr>
            <p:cNvPr id="4100" name="Picture 4" descr="Image result for Nginx API Gateway">
              <a:extLst>
                <a:ext uri="{FF2B5EF4-FFF2-40B4-BE49-F238E27FC236}">
                  <a16:creationId xmlns:a16="http://schemas.microsoft.com/office/drawing/2014/main" id="{6FC9928E-09DA-4C8A-8D66-6701F03D6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5128" y="3424108"/>
              <a:ext cx="1693217" cy="16932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ginx">
              <a:extLst>
                <a:ext uri="{FF2B5EF4-FFF2-40B4-BE49-F238E27FC236}">
                  <a16:creationId xmlns:a16="http://schemas.microsoft.com/office/drawing/2014/main" id="{D69E386B-5CAE-4547-BC33-16EEE4A5F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6498" y="3874096"/>
              <a:ext cx="2362187" cy="7932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9781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0" y="304800"/>
            <a:ext cx="12191999" cy="1020763"/>
          </a:xfrm>
          <a:noFill/>
          <a:effectLst>
            <a:outerShdw blurRad="50800" dist="38100" dir="2700000" algn="tl" rotWithShape="0">
              <a:prstClr val="black">
                <a:alpha val="40000"/>
              </a:prstClr>
            </a:outerShdw>
          </a:effectLst>
        </p:spPr>
        <p:txBody>
          <a:bodyPr/>
          <a:lstStyle/>
          <a:p>
            <a:pPr algn="ctr"/>
            <a:r>
              <a:rPr lang="en-US" dirty="0">
                <a:solidFill>
                  <a:schemeClr val="bg1"/>
                </a:solidFill>
                <a:latin typeface="Segoe UI Light" panose="020B0502040204020203" pitchFamily="34" charset="0"/>
                <a:cs typeface="Segoe UI Light" panose="020B0502040204020203" pitchFamily="34" charset="0"/>
              </a:rPr>
              <a:t>Author of API Gateway in a Nutshell</a:t>
            </a:r>
          </a:p>
        </p:txBody>
      </p:sp>
      <p:sp>
        <p:nvSpPr>
          <p:cNvPr id="15" name="Rectangle 14">
            <a:extLst>
              <a:ext uri="{FF2B5EF4-FFF2-40B4-BE49-F238E27FC236}">
                <a16:creationId xmlns:a16="http://schemas.microsoft.com/office/drawing/2014/main" id="{110EA6C4-E398-D043-BC30-602DC9B761A3}"/>
              </a:ext>
            </a:extLst>
          </p:cNvPr>
          <p:cNvSpPr/>
          <p:nvPr/>
        </p:nvSpPr>
        <p:spPr>
          <a:xfrm>
            <a:off x="562813" y="5417695"/>
            <a:ext cx="4173306"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bg1"/>
                </a:solidFill>
              </a:rPr>
              <a:t>https://bit.ly/2O4IbAU</a:t>
            </a:r>
          </a:p>
        </p:txBody>
      </p:sp>
      <p:pic>
        <p:nvPicPr>
          <p:cNvPr id="17" name="Picture 16">
            <a:extLst>
              <a:ext uri="{FF2B5EF4-FFF2-40B4-BE49-F238E27FC236}">
                <a16:creationId xmlns:a16="http://schemas.microsoft.com/office/drawing/2014/main" id="{872B4268-F717-8541-86AD-E795D14A2CFF}"/>
              </a:ext>
            </a:extLst>
          </p:cNvPr>
          <p:cNvPicPr>
            <a:picLocks noChangeAspect="1"/>
          </p:cNvPicPr>
          <p:nvPr/>
        </p:nvPicPr>
        <p:blipFill>
          <a:blip r:embed="rId2"/>
          <a:stretch>
            <a:fillRect/>
          </a:stretch>
        </p:blipFill>
        <p:spPr>
          <a:xfrm>
            <a:off x="562812" y="1754959"/>
            <a:ext cx="4173307" cy="3233340"/>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3194A302-9FC7-0143-ACB6-EC2CFFDEE8B2}"/>
              </a:ext>
            </a:extLst>
          </p:cNvPr>
          <p:cNvPicPr>
            <a:picLocks noChangeAspect="1"/>
          </p:cNvPicPr>
          <p:nvPr/>
        </p:nvPicPr>
        <p:blipFill>
          <a:blip r:embed="rId3"/>
          <a:stretch>
            <a:fillRect/>
          </a:stretch>
        </p:blipFill>
        <p:spPr>
          <a:xfrm>
            <a:off x="5029145" y="1754959"/>
            <a:ext cx="6627264" cy="3233340"/>
          </a:xfrm>
          <a:prstGeom prst="roundRect">
            <a:avLst>
              <a:gd name="adj" fmla="val 16667"/>
            </a:avLst>
          </a:prstGeom>
          <a:ln>
            <a:noFill/>
          </a:ln>
          <a:effectLst>
            <a:outerShdw blurRad="76200" dist="38100" dir="7800000" algn="tl" rotWithShape="0">
              <a:srgbClr val="000000">
                <a:alpha val="40000"/>
              </a:srgbClr>
            </a:outerShdw>
            <a:reflection blurRad="6350" stA="52000" endA="300" endPos="35000" dir="5400000" sy="-100000" algn="bl" rotWithShape="0"/>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Rectangle 20">
            <a:extLst>
              <a:ext uri="{FF2B5EF4-FFF2-40B4-BE49-F238E27FC236}">
                <a16:creationId xmlns:a16="http://schemas.microsoft.com/office/drawing/2014/main" id="{BC6870BC-6855-4D40-A3B2-3B362B6386B9}"/>
              </a:ext>
            </a:extLst>
          </p:cNvPr>
          <p:cNvSpPr/>
          <p:nvPr/>
        </p:nvSpPr>
        <p:spPr>
          <a:xfrm>
            <a:off x="5029145" y="5417695"/>
            <a:ext cx="6627264" cy="46166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400" b="1" dirty="0">
                <a:solidFill>
                  <a:schemeClr val="bg1"/>
                </a:solidFill>
              </a:rPr>
              <a:t>https://bit.ly/2Dpq44B</a:t>
            </a:r>
          </a:p>
        </p:txBody>
      </p:sp>
    </p:spTree>
    <p:extLst>
      <p:ext uri="{BB962C8B-B14F-4D97-AF65-F5344CB8AC3E}">
        <p14:creationId xmlns:p14="http://schemas.microsoft.com/office/powerpoint/2010/main" val="1419522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3200400" y="45719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848600" y="1524000"/>
            <a:ext cx="0" cy="274320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001000" y="450935"/>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352800" y="1524000"/>
            <a:ext cx="4292265" cy="2492990"/>
          </a:xfrm>
          <a:prstGeom prst="rect">
            <a:avLst/>
          </a:prstGeom>
        </p:spPr>
        <p:txBody>
          <a:bodyPr wrap="non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Can Get Up Quickly</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Semi-Cheap Solution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Smaller Community Support</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Plugins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189933" y="1452027"/>
            <a:ext cx="4038600"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Hard to migrate</a:t>
            </a:r>
            <a:endParaRPr lang="en-US" sz="2400" dirty="0"/>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Limited Features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Risk of dying plugins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a:t>
            </a:r>
            <a:endParaRPr lang="en-US" sz="2400" dirty="0"/>
          </a:p>
        </p:txBody>
      </p:sp>
      <p:grpSp>
        <p:nvGrpSpPr>
          <p:cNvPr id="10" name="Group 9">
            <a:extLst>
              <a:ext uri="{FF2B5EF4-FFF2-40B4-BE49-F238E27FC236}">
                <a16:creationId xmlns:a16="http://schemas.microsoft.com/office/drawing/2014/main" id="{0D8F41BE-0F18-4CE7-B1EA-9AE45E1E1458}"/>
              </a:ext>
            </a:extLst>
          </p:cNvPr>
          <p:cNvGrpSpPr/>
          <p:nvPr/>
        </p:nvGrpSpPr>
        <p:grpSpPr>
          <a:xfrm>
            <a:off x="457200" y="762000"/>
            <a:ext cx="2362187" cy="4267200"/>
            <a:chOff x="3886200" y="1798916"/>
            <a:chExt cx="1828800" cy="2931457"/>
          </a:xfrm>
        </p:grpSpPr>
        <p:pic>
          <p:nvPicPr>
            <p:cNvPr id="12" name="Picture 11">
              <a:extLst>
                <a:ext uri="{FF2B5EF4-FFF2-40B4-BE49-F238E27FC236}">
                  <a16:creationId xmlns:a16="http://schemas.microsoft.com/office/drawing/2014/main" id="{570F7C33-0CCE-458E-86E4-FF1DDB318B01}"/>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3886200" y="1798916"/>
              <a:ext cx="1828800" cy="1828800"/>
            </a:xfrm>
            <a:prstGeom prst="rect">
              <a:avLst/>
            </a:prstGeom>
          </p:spPr>
        </p:pic>
        <p:sp>
          <p:nvSpPr>
            <p:cNvPr id="13" name="Rectangle 12">
              <a:extLst>
                <a:ext uri="{FF2B5EF4-FFF2-40B4-BE49-F238E27FC236}">
                  <a16:creationId xmlns:a16="http://schemas.microsoft.com/office/drawing/2014/main" id="{292E386C-4057-4E12-955C-C76A943D6F5C}"/>
                </a:ext>
              </a:extLst>
            </p:cNvPr>
            <p:cNvSpPr/>
            <p:nvPr/>
          </p:nvSpPr>
          <p:spPr>
            <a:xfrm>
              <a:off x="3964488" y="3653155"/>
              <a:ext cx="1670457"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Generic </a:t>
              </a:r>
            </a:p>
            <a:p>
              <a:pPr algn="ctr"/>
              <a:r>
                <a:rPr lang="en-US" sz="3200" dirty="0">
                  <a:solidFill>
                    <a:schemeClr val="bg1"/>
                  </a:solidFill>
                  <a:latin typeface="Segoe UI Light" panose="020B0502040204020203" pitchFamily="34" charset="0"/>
                  <a:cs typeface="Segoe UI Light" panose="020B0502040204020203" pitchFamily="34" charset="0"/>
                </a:rPr>
                <a:t>Software</a:t>
              </a:r>
              <a:endParaRPr lang="en-US" sz="3200" dirty="0"/>
            </a:p>
          </p:txBody>
        </p:sp>
      </p:grpSp>
      <p:pic>
        <p:nvPicPr>
          <p:cNvPr id="4098" name="Picture 2" descr="Image result for Kong API Gateway">
            <a:extLst>
              <a:ext uri="{FF2B5EF4-FFF2-40B4-BE49-F238E27FC236}">
                <a16:creationId xmlns:a16="http://schemas.microsoft.com/office/drawing/2014/main" id="{2E2707C6-C8E0-446C-9E35-7554C5917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851576"/>
            <a:ext cx="3000901" cy="9648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ginx API Gateway">
            <a:extLst>
              <a:ext uri="{FF2B5EF4-FFF2-40B4-BE49-F238E27FC236}">
                <a16:creationId xmlns:a16="http://schemas.microsoft.com/office/drawing/2014/main" id="{6FC9928E-09DA-4C8A-8D66-6701F03D6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2331" y="4487390"/>
            <a:ext cx="1693217" cy="169321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Nginx">
            <a:extLst>
              <a:ext uri="{FF2B5EF4-FFF2-40B4-BE49-F238E27FC236}">
                <a16:creationId xmlns:a16="http://schemas.microsoft.com/office/drawing/2014/main" id="{D69E386B-5CAE-4547-BC33-16EEE4A5F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6407" y="4937379"/>
            <a:ext cx="2362187" cy="793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21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2971800" y="38099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8574067" y="1143000"/>
            <a:ext cx="0" cy="249299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8550059" y="381000"/>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276600" y="1143000"/>
            <a:ext cx="5273458" cy="3847207"/>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Highest Form of Control</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Unlimited options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Don’t need specialization</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Highly decoupled solutions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Build and ship what you only need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No Compliance Issues</a:t>
            </a:r>
            <a:endParaRPr lang="en-US" sz="2400" dirty="0"/>
          </a:p>
        </p:txBody>
      </p:sp>
      <p:sp>
        <p:nvSpPr>
          <p:cNvPr id="29" name="Rectangle 28">
            <a:extLst>
              <a:ext uri="{FF2B5EF4-FFF2-40B4-BE49-F238E27FC236}">
                <a16:creationId xmlns:a16="http://schemas.microsoft.com/office/drawing/2014/main" id="{F0B3A615-5B6E-4053-8E62-3F43C74B7C0D}"/>
              </a:ext>
            </a:extLst>
          </p:cNvPr>
          <p:cNvSpPr/>
          <p:nvPr/>
        </p:nvSpPr>
        <p:spPr>
          <a:xfrm>
            <a:off x="8839200" y="1079718"/>
            <a:ext cx="4038600" cy="1815882"/>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Takes time build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Expensive to build</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Like investment</a:t>
            </a:r>
          </a:p>
        </p:txBody>
      </p:sp>
      <p:grpSp>
        <p:nvGrpSpPr>
          <p:cNvPr id="11" name="Group 10">
            <a:extLst>
              <a:ext uri="{FF2B5EF4-FFF2-40B4-BE49-F238E27FC236}">
                <a16:creationId xmlns:a16="http://schemas.microsoft.com/office/drawing/2014/main" id="{B36A3532-58C9-4B10-B654-38605634A635}"/>
              </a:ext>
            </a:extLst>
          </p:cNvPr>
          <p:cNvGrpSpPr/>
          <p:nvPr/>
        </p:nvGrpSpPr>
        <p:grpSpPr>
          <a:xfrm>
            <a:off x="609600" y="1371600"/>
            <a:ext cx="1828800" cy="2589543"/>
            <a:chOff x="9220200" y="2215258"/>
            <a:chExt cx="1828800" cy="2589543"/>
          </a:xfrm>
        </p:grpSpPr>
        <p:pic>
          <p:nvPicPr>
            <p:cNvPr id="14" name="Graphic 13">
              <a:extLst>
                <a:ext uri="{FF2B5EF4-FFF2-40B4-BE49-F238E27FC236}">
                  <a16:creationId xmlns:a16="http://schemas.microsoft.com/office/drawing/2014/main" id="{50C97383-CFFB-4A71-9DC9-5A53A473AF91}"/>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0200" y="2215258"/>
              <a:ext cx="1828800" cy="1828800"/>
            </a:xfrm>
            <a:prstGeom prst="rect">
              <a:avLst/>
            </a:prstGeom>
          </p:spPr>
        </p:pic>
        <p:sp>
          <p:nvSpPr>
            <p:cNvPr id="16" name="Rectangle 15">
              <a:extLst>
                <a:ext uri="{FF2B5EF4-FFF2-40B4-BE49-F238E27FC236}">
                  <a16:creationId xmlns:a16="http://schemas.microsoft.com/office/drawing/2014/main" id="{4535EB89-4606-4CCC-8534-CC133DA14F28}"/>
                </a:ext>
              </a:extLst>
            </p:cNvPr>
            <p:cNvSpPr/>
            <p:nvPr/>
          </p:nvSpPr>
          <p:spPr>
            <a:xfrm>
              <a:off x="9521387" y="4220026"/>
              <a:ext cx="1503745" cy="584775"/>
            </a:xfrm>
            <a:prstGeom prst="rect">
              <a:avLst/>
            </a:prstGeom>
          </p:spPr>
          <p:txBody>
            <a:bodyPr wrap="none">
              <a:spAutoFit/>
            </a:bodyPr>
            <a:lstStyle/>
            <a:p>
              <a:r>
                <a:rPr lang="en-US" sz="3200" dirty="0">
                  <a:solidFill>
                    <a:schemeClr val="bg1"/>
                  </a:solidFill>
                  <a:latin typeface="Segoe UI Light" panose="020B0502040204020203" pitchFamily="34" charset="0"/>
                  <a:cs typeface="Segoe UI Light" panose="020B0502040204020203" pitchFamily="34" charset="0"/>
                </a:rPr>
                <a:t>CODED</a:t>
              </a:r>
              <a:endParaRPr lang="en-US" sz="3200" dirty="0"/>
            </a:p>
          </p:txBody>
        </p:sp>
      </p:grpSp>
      <p:pic>
        <p:nvPicPr>
          <p:cNvPr id="3074" name="Picture 2" descr="Image result for Node JS">
            <a:extLst>
              <a:ext uri="{FF2B5EF4-FFF2-40B4-BE49-F238E27FC236}">
                <a16:creationId xmlns:a16="http://schemas.microsoft.com/office/drawing/2014/main" id="{0655D9A3-33A5-47A2-A532-49072FBA2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952" y="5715000"/>
            <a:ext cx="1752600" cy="10686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ASP.net Core">
            <a:extLst>
              <a:ext uri="{FF2B5EF4-FFF2-40B4-BE49-F238E27FC236}">
                <a16:creationId xmlns:a16="http://schemas.microsoft.com/office/drawing/2014/main" id="{23010EF1-9B44-4B76-A3C5-4684BF334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67" y="5715000"/>
            <a:ext cx="1752600" cy="106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59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0E7BB3-7670-4DF1-A3A2-D9EA5808550C}"/>
              </a:ext>
            </a:extLst>
          </p:cNvPr>
          <p:cNvSpPr/>
          <p:nvPr/>
        </p:nvSpPr>
        <p:spPr>
          <a:xfrm>
            <a:off x="2895600" y="450929"/>
            <a:ext cx="1801331" cy="584775"/>
          </a:xfrm>
          <a:prstGeom prst="rect">
            <a:avLst/>
          </a:prstGeom>
        </p:spPr>
        <p:txBody>
          <a:bodyPr wrap="square">
            <a:spAutoFit/>
          </a:bodyPr>
          <a:lstStyle/>
          <a:p>
            <a:pPr algn="ctr"/>
            <a:r>
              <a:rPr lang="en-US" sz="3200" b="1" dirty="0">
                <a:solidFill>
                  <a:srgbClr val="92D050"/>
                </a:solidFill>
                <a:latin typeface="Segoe UI" panose="020B0502040204020203" pitchFamily="34" charset="0"/>
                <a:ea typeface="Segoe UI Black" panose="020B0A02040204020203" pitchFamily="34" charset="0"/>
                <a:cs typeface="Segoe UI" panose="020B0502040204020203" pitchFamily="34" charset="0"/>
              </a:rPr>
              <a:t>PROS</a:t>
            </a:r>
          </a:p>
        </p:txBody>
      </p:sp>
      <p:cxnSp>
        <p:nvCxnSpPr>
          <p:cNvPr id="4" name="Straight Connector 3">
            <a:extLst>
              <a:ext uri="{FF2B5EF4-FFF2-40B4-BE49-F238E27FC236}">
                <a16:creationId xmlns:a16="http://schemas.microsoft.com/office/drawing/2014/main" id="{30C800B2-21E1-4E9E-B10A-36EABE67216A}"/>
              </a:ext>
            </a:extLst>
          </p:cNvPr>
          <p:cNvCxnSpPr>
            <a:cxnSpLocks/>
          </p:cNvCxnSpPr>
          <p:nvPr/>
        </p:nvCxnSpPr>
        <p:spPr>
          <a:xfrm>
            <a:off x="7315200" y="1066800"/>
            <a:ext cx="0" cy="236220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A4F0C-6A0C-4790-860A-C5BD10746A73}"/>
              </a:ext>
            </a:extLst>
          </p:cNvPr>
          <p:cNvSpPr/>
          <p:nvPr/>
        </p:nvSpPr>
        <p:spPr>
          <a:xfrm>
            <a:off x="7620000" y="450933"/>
            <a:ext cx="1801331" cy="584775"/>
          </a:xfrm>
          <a:prstGeom prst="rect">
            <a:avLst/>
          </a:prstGeom>
        </p:spPr>
        <p:txBody>
          <a:bodyPr wrap="square">
            <a:spAutoFit/>
          </a:bodyPr>
          <a:lstStyle/>
          <a:p>
            <a:pPr algn="ctr"/>
            <a:r>
              <a:rPr lang="en-US" sz="3200" b="1" dirty="0">
                <a:solidFill>
                  <a:srgbClr val="FF0000"/>
                </a:solidFill>
                <a:latin typeface="Segoe UI" panose="020B0502040204020203" pitchFamily="34" charset="0"/>
                <a:ea typeface="Segoe UI Black" panose="020B0A02040204020203" pitchFamily="34" charset="0"/>
                <a:cs typeface="Segoe UI" panose="020B0502040204020203" pitchFamily="34" charset="0"/>
              </a:rPr>
              <a:t>CONS</a:t>
            </a:r>
          </a:p>
        </p:txBody>
      </p:sp>
      <p:sp>
        <p:nvSpPr>
          <p:cNvPr id="21" name="Rectangle 20">
            <a:extLst>
              <a:ext uri="{FF2B5EF4-FFF2-40B4-BE49-F238E27FC236}">
                <a16:creationId xmlns:a16="http://schemas.microsoft.com/office/drawing/2014/main" id="{05B2ADF1-5986-4374-AEEF-3D782A7470EA}"/>
              </a:ext>
            </a:extLst>
          </p:cNvPr>
          <p:cNvSpPr/>
          <p:nvPr/>
        </p:nvSpPr>
        <p:spPr>
          <a:xfrm>
            <a:off x="3163992" y="1066800"/>
            <a:ext cx="4151208" cy="2492990"/>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More control</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Unlimited options</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Flexible Approach</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Average time to build</a:t>
            </a:r>
          </a:p>
        </p:txBody>
      </p:sp>
      <p:sp>
        <p:nvSpPr>
          <p:cNvPr id="29" name="Rectangle 28">
            <a:extLst>
              <a:ext uri="{FF2B5EF4-FFF2-40B4-BE49-F238E27FC236}">
                <a16:creationId xmlns:a16="http://schemas.microsoft.com/office/drawing/2014/main" id="{F0B3A615-5B6E-4053-8E62-3F43C74B7C0D}"/>
              </a:ext>
            </a:extLst>
          </p:cNvPr>
          <p:cNvSpPr/>
          <p:nvPr/>
        </p:nvSpPr>
        <p:spPr>
          <a:xfrm>
            <a:off x="7924800" y="1066800"/>
            <a:ext cx="4038600" cy="1877437"/>
          </a:xfrm>
          <a:prstGeom prst="rect">
            <a:avLst/>
          </a:prstGeom>
        </p:spPr>
        <p:txBody>
          <a:bodyPr wrap="square">
            <a:spAutoFit/>
          </a:bodyPr>
          <a:lstStyle/>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Confusion on which to pick between the two.</a:t>
            </a:r>
          </a:p>
          <a:p>
            <a:pPr marL="457200" indent="-457200">
              <a:spcBef>
                <a:spcPts val="2400"/>
              </a:spcBef>
              <a:buFont typeface="+mj-lt"/>
              <a:buAutoNum type="arabicPeriod"/>
            </a:pPr>
            <a:r>
              <a:rPr lang="en-US" sz="2400" dirty="0">
                <a:solidFill>
                  <a:schemeClr val="bg1"/>
                </a:solidFill>
                <a:latin typeface="Segoe UI Light" panose="020B0502040204020203" pitchFamily="34" charset="0"/>
                <a:cs typeface="Segoe UI Light" panose="020B0502040204020203" pitchFamily="34" charset="0"/>
              </a:rPr>
              <a:t>Compliance Issues with Libraries</a:t>
            </a:r>
          </a:p>
        </p:txBody>
      </p:sp>
      <p:grpSp>
        <p:nvGrpSpPr>
          <p:cNvPr id="10" name="Group 9">
            <a:extLst>
              <a:ext uri="{FF2B5EF4-FFF2-40B4-BE49-F238E27FC236}">
                <a16:creationId xmlns:a16="http://schemas.microsoft.com/office/drawing/2014/main" id="{14509236-EF70-478D-9FA4-3FCAF51C602F}"/>
              </a:ext>
            </a:extLst>
          </p:cNvPr>
          <p:cNvGrpSpPr/>
          <p:nvPr/>
        </p:nvGrpSpPr>
        <p:grpSpPr>
          <a:xfrm>
            <a:off x="745118" y="450935"/>
            <a:ext cx="1623768" cy="4349665"/>
            <a:chOff x="9207787" y="972770"/>
            <a:chExt cx="1623768" cy="4870972"/>
          </a:xfrm>
        </p:grpSpPr>
        <p:pic>
          <p:nvPicPr>
            <p:cNvPr id="12" name="Graphic 11">
              <a:extLst>
                <a:ext uri="{FF2B5EF4-FFF2-40B4-BE49-F238E27FC236}">
                  <a16:creationId xmlns:a16="http://schemas.microsoft.com/office/drawing/2014/main" id="{AA97E315-B05F-41BC-89B2-337850C33A7E}"/>
                </a:ext>
              </a:extLst>
            </p:cNvPr>
            <p:cNvPicPr>
              <a:picLocks noChangeAspect="1"/>
            </p:cNvPicPr>
            <p:nvPr/>
          </p:nvPicPr>
          <p:blipFill>
            <a:blip r:embed="rId2">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02355" y="3248907"/>
              <a:ext cx="1434632" cy="1434632"/>
            </a:xfrm>
            <a:prstGeom prst="rect">
              <a:avLst/>
            </a:prstGeom>
          </p:spPr>
        </p:pic>
        <p:pic>
          <p:nvPicPr>
            <p:cNvPr id="13" name="Picture 12">
              <a:extLst>
                <a:ext uri="{FF2B5EF4-FFF2-40B4-BE49-F238E27FC236}">
                  <a16:creationId xmlns:a16="http://schemas.microsoft.com/office/drawing/2014/main" id="{CF7C7EBB-C6B5-49C4-B29A-E333AEAD585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207787" y="972770"/>
              <a:ext cx="1623768" cy="1623768"/>
            </a:xfrm>
            <a:prstGeom prst="rect">
              <a:avLst/>
            </a:prstGeom>
          </p:spPr>
        </p:pic>
        <p:sp>
          <p:nvSpPr>
            <p:cNvPr id="17" name="Rectangle 16">
              <a:extLst>
                <a:ext uri="{FF2B5EF4-FFF2-40B4-BE49-F238E27FC236}">
                  <a16:creationId xmlns:a16="http://schemas.microsoft.com/office/drawing/2014/main" id="{D5D74BC6-42D1-458B-A99B-0930F2AED51C}"/>
                </a:ext>
              </a:extLst>
            </p:cNvPr>
            <p:cNvSpPr/>
            <p:nvPr/>
          </p:nvSpPr>
          <p:spPr>
            <a:xfrm>
              <a:off x="9351860" y="4766524"/>
              <a:ext cx="1335622" cy="1077218"/>
            </a:xfrm>
            <a:prstGeom prst="rect">
              <a:avLst/>
            </a:prstGeom>
          </p:spPr>
          <p:txBody>
            <a:bodyPr wrap="none">
              <a:spAutoFit/>
            </a:bodyPr>
            <a:lstStyle/>
            <a:p>
              <a:pPr algn="ctr"/>
              <a:r>
                <a:rPr lang="en-US" sz="3200" dirty="0">
                  <a:solidFill>
                    <a:schemeClr val="bg1"/>
                  </a:solidFill>
                  <a:latin typeface="Segoe UI Light" panose="020B0502040204020203" pitchFamily="34" charset="0"/>
                  <a:cs typeface="Segoe UI Light" panose="020B0502040204020203" pitchFamily="34" charset="0"/>
                </a:rPr>
                <a:t>Coded</a:t>
              </a:r>
            </a:p>
            <a:p>
              <a:pPr algn="ctr"/>
              <a:r>
                <a:rPr lang="en-US" sz="3200" dirty="0">
                  <a:solidFill>
                    <a:schemeClr val="bg1"/>
                  </a:solidFill>
                  <a:latin typeface="Segoe UI Light" panose="020B0502040204020203" pitchFamily="34" charset="0"/>
                  <a:cs typeface="Segoe UI Light" panose="020B0502040204020203" pitchFamily="34" charset="0"/>
                </a:rPr>
                <a:t>Hybrid</a:t>
              </a:r>
              <a:endParaRPr lang="en-US" sz="3200" dirty="0"/>
            </a:p>
          </p:txBody>
        </p:sp>
      </p:grpSp>
      <p:sp>
        <p:nvSpPr>
          <p:cNvPr id="2" name="Rectangle 1">
            <a:extLst>
              <a:ext uri="{FF2B5EF4-FFF2-40B4-BE49-F238E27FC236}">
                <a16:creationId xmlns:a16="http://schemas.microsoft.com/office/drawing/2014/main" id="{7FCA1117-0FC8-4886-A557-321827136D42}"/>
              </a:ext>
            </a:extLst>
          </p:cNvPr>
          <p:cNvSpPr/>
          <p:nvPr/>
        </p:nvSpPr>
        <p:spPr>
          <a:xfrm>
            <a:off x="1314788" y="2039248"/>
            <a:ext cx="484428" cy="646331"/>
          </a:xfrm>
          <a:prstGeom prst="rect">
            <a:avLst/>
          </a:prstGeom>
        </p:spPr>
        <p:txBody>
          <a:bodyPr wrap="none">
            <a:spAutoFit/>
          </a:bodyPr>
          <a:lstStyle/>
          <a:p>
            <a:pPr algn="ctr"/>
            <a:r>
              <a:rPr lang="en-US" sz="3600" dirty="0">
                <a:solidFill>
                  <a:schemeClr val="bg1"/>
                </a:solidFill>
                <a:latin typeface="Segoe UI Light" panose="020B0502040204020203" pitchFamily="34" charset="0"/>
                <a:cs typeface="Segoe UI Light" panose="020B0502040204020203" pitchFamily="34" charset="0"/>
              </a:rPr>
              <a:t>+</a:t>
            </a:r>
          </a:p>
        </p:txBody>
      </p:sp>
      <p:pic>
        <p:nvPicPr>
          <p:cNvPr id="18" name="Picture 8" descr="Image result for Spring Cloud Gateway Logo">
            <a:extLst>
              <a:ext uri="{FF2B5EF4-FFF2-40B4-BE49-F238E27FC236}">
                <a16:creationId xmlns:a16="http://schemas.microsoft.com/office/drawing/2014/main" id="{2872F068-F612-4CC8-BC1B-A65107164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3166" y="4829327"/>
            <a:ext cx="2652712" cy="85251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Express Gateway">
            <a:extLst>
              <a:ext uri="{FF2B5EF4-FFF2-40B4-BE49-F238E27FC236}">
                <a16:creationId xmlns:a16="http://schemas.microsoft.com/office/drawing/2014/main" id="{63887FAA-5F67-4EF6-85DF-0E5B372E6D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9795" y="4293173"/>
            <a:ext cx="2024464" cy="20244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celot API gateway">
            <a:extLst>
              <a:ext uri="{FF2B5EF4-FFF2-40B4-BE49-F238E27FC236}">
                <a16:creationId xmlns:a16="http://schemas.microsoft.com/office/drawing/2014/main" id="{23BBDB4E-3393-4F5E-94C8-54AAE8A78B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4191000"/>
            <a:ext cx="1800225" cy="212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151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6096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Strangler Migration</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Monolith</a:t>
              </a:r>
              <a:endParaRPr lang="en-US" sz="40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09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228601" y="21924"/>
            <a:ext cx="4736990" cy="1246909"/>
          </a:xfrm>
          <a:effectLst>
            <a:outerShdw blurRad="50800" dist="38100" dir="2700000" algn="tl" rotWithShape="0">
              <a:prstClr val="black">
                <a:alpha val="40000"/>
              </a:prstClr>
            </a:outerShdw>
          </a:effectLst>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Strangler Migrations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32" idx="1"/>
          </p:cNvCxnSpPr>
          <p:nvPr/>
        </p:nvCxnSpPr>
        <p:spPr>
          <a:xfrm flipV="1">
            <a:off x="5525623" y="943240"/>
            <a:ext cx="1391136" cy="28480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951264EE-77E1-4101-BD18-80882F302EB2}"/>
              </a:ext>
            </a:extLst>
          </p:cNvPr>
          <p:cNvGrpSpPr/>
          <p:nvPr/>
        </p:nvGrpSpPr>
        <p:grpSpPr>
          <a:xfrm>
            <a:off x="6797952" y="336236"/>
            <a:ext cx="4010348" cy="1073169"/>
            <a:chOff x="6721138" y="1059795"/>
            <a:chExt cx="4010348" cy="1073169"/>
          </a:xfrm>
        </p:grpSpPr>
        <p:pic>
          <p:nvPicPr>
            <p:cNvPr id="32" name="Picture 8" descr="Image result for Box Icon">
              <a:extLst>
                <a:ext uri="{FF2B5EF4-FFF2-40B4-BE49-F238E27FC236}">
                  <a16:creationId xmlns:a16="http://schemas.microsoft.com/office/drawing/2014/main" id="{D3370FA1-A33F-4886-A650-555C540D7304}"/>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42D89B3D-4109-45AB-9A59-258B9ADBB5FB}"/>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4" name="Straight Arrow Connector 33">
              <a:extLst>
                <a:ext uri="{FF2B5EF4-FFF2-40B4-BE49-F238E27FC236}">
                  <a16:creationId xmlns:a16="http://schemas.microsoft.com/office/drawing/2014/main" id="{31D0870E-4B3B-4071-90FD-DDC5C516FE95}"/>
                </a:ext>
              </a:extLst>
            </p:cNvPr>
            <p:cNvCxnSpPr>
              <a:cxnSpLocks/>
              <a:stCxn id="32" idx="3"/>
              <a:endCxn id="5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44FA07A-70DD-4FAE-9D9B-FF6716DB7E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Monolith</a:t>
              </a:r>
              <a:endParaRPr lang="en-US" sz="4000" dirty="0">
                <a:solidFill>
                  <a:schemeClr val="bg1"/>
                </a:solidFill>
              </a:endParaRPr>
            </a:p>
          </p:txBody>
        </p:sp>
      </p:grpSp>
    </p:spTree>
    <p:extLst>
      <p:ext uri="{BB962C8B-B14F-4D97-AF65-F5344CB8AC3E}">
        <p14:creationId xmlns:p14="http://schemas.microsoft.com/office/powerpoint/2010/main" val="2230388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152401" y="21924"/>
            <a:ext cx="4813190" cy="1246909"/>
          </a:xfrm>
          <a:effectLst>
            <a:outerShdw blurRad="50800" dist="38100" dir="2700000" algn="tl" rotWithShape="0">
              <a:prstClr val="black">
                <a:alpha val="40000"/>
              </a:prstClr>
            </a:outerShdw>
          </a:effectLst>
        </p:spPr>
        <p:txBody>
          <a:bodyPr>
            <a:normAutofit fontScale="90000"/>
          </a:bodyPr>
          <a:lstStyle/>
          <a:p>
            <a:r>
              <a:rPr lang="en-US" dirty="0">
                <a:solidFill>
                  <a:schemeClr val="bg1"/>
                </a:solidFill>
                <a:latin typeface="Segoe UI Light" panose="020B0502040204020203" pitchFamily="34" charset="0"/>
                <a:cs typeface="Segoe UI Light" panose="020B0502040204020203" pitchFamily="34" charset="0"/>
              </a:rPr>
              <a:t>Strangler Migrations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32" idx="1"/>
          </p:cNvCxnSpPr>
          <p:nvPr/>
        </p:nvCxnSpPr>
        <p:spPr>
          <a:xfrm flipV="1">
            <a:off x="5525623" y="943240"/>
            <a:ext cx="1391136" cy="28480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951264EE-77E1-4101-BD18-80882F302EB2}"/>
              </a:ext>
            </a:extLst>
          </p:cNvPr>
          <p:cNvGrpSpPr/>
          <p:nvPr/>
        </p:nvGrpSpPr>
        <p:grpSpPr>
          <a:xfrm>
            <a:off x="6797952" y="336236"/>
            <a:ext cx="4010348" cy="1073169"/>
            <a:chOff x="6721138" y="1059795"/>
            <a:chExt cx="4010348" cy="1073169"/>
          </a:xfrm>
        </p:grpSpPr>
        <p:pic>
          <p:nvPicPr>
            <p:cNvPr id="32" name="Picture 8" descr="Image result for Box Icon">
              <a:extLst>
                <a:ext uri="{FF2B5EF4-FFF2-40B4-BE49-F238E27FC236}">
                  <a16:creationId xmlns:a16="http://schemas.microsoft.com/office/drawing/2014/main" id="{D3370FA1-A33F-4886-A650-555C540D7304}"/>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42D89B3D-4109-45AB-9A59-258B9ADBB5FB}"/>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4" name="Straight Arrow Connector 33">
              <a:extLst>
                <a:ext uri="{FF2B5EF4-FFF2-40B4-BE49-F238E27FC236}">
                  <a16:creationId xmlns:a16="http://schemas.microsoft.com/office/drawing/2014/main" id="{31D0870E-4B3B-4071-90FD-DDC5C516FE95}"/>
                </a:ext>
              </a:extLst>
            </p:cNvPr>
            <p:cNvCxnSpPr>
              <a:cxnSpLocks/>
              <a:stCxn id="32" idx="3"/>
              <a:endCxn id="5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44FA07A-70DD-4FAE-9D9B-FF6716DB7E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Monolith</a:t>
              </a:r>
              <a:endParaRPr lang="en-US" sz="4000" dirty="0">
                <a:solidFill>
                  <a:schemeClr val="bg1"/>
                </a:solidFill>
              </a:endParaRPr>
            </a:p>
          </p:txBody>
        </p:sp>
      </p:grpSp>
      <p:grpSp>
        <p:nvGrpSpPr>
          <p:cNvPr id="58" name="Group 57">
            <a:extLst>
              <a:ext uri="{FF2B5EF4-FFF2-40B4-BE49-F238E27FC236}">
                <a16:creationId xmlns:a16="http://schemas.microsoft.com/office/drawing/2014/main" id="{342C6C44-0CAA-48EA-A52E-115049443B1C}"/>
              </a:ext>
            </a:extLst>
          </p:cNvPr>
          <p:cNvGrpSpPr/>
          <p:nvPr/>
        </p:nvGrpSpPr>
        <p:grpSpPr>
          <a:xfrm>
            <a:off x="6808270" y="3190023"/>
            <a:ext cx="4010348" cy="1073169"/>
            <a:chOff x="6721138" y="1059795"/>
            <a:chExt cx="4010348" cy="1073169"/>
          </a:xfrm>
        </p:grpSpPr>
        <p:pic>
          <p:nvPicPr>
            <p:cNvPr id="59" name="Picture 8" descr="Image result for Box Icon">
              <a:extLst>
                <a:ext uri="{FF2B5EF4-FFF2-40B4-BE49-F238E27FC236}">
                  <a16:creationId xmlns:a16="http://schemas.microsoft.com/office/drawing/2014/main" id="{AD74718C-7442-41C0-ACC2-5CEFD3032EA4}"/>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9642CA94-1B97-4AD9-87B1-067870AA5EFB}"/>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1" name="Straight Arrow Connector 60">
              <a:extLst>
                <a:ext uri="{FF2B5EF4-FFF2-40B4-BE49-F238E27FC236}">
                  <a16:creationId xmlns:a16="http://schemas.microsoft.com/office/drawing/2014/main" id="{0B036E02-32F5-44AA-9437-5BB93FDD746D}"/>
                </a:ext>
              </a:extLst>
            </p:cNvPr>
            <p:cNvCxnSpPr>
              <a:cxnSpLocks/>
              <a:stCxn id="59" idx="3"/>
              <a:endCxn id="6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ABDCBEAD-4930-427F-818C-B8216D9E3A42}"/>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cxnSp>
        <p:nvCxnSpPr>
          <p:cNvPr id="63" name="Straight Arrow Connector 62">
            <a:extLst>
              <a:ext uri="{FF2B5EF4-FFF2-40B4-BE49-F238E27FC236}">
                <a16:creationId xmlns:a16="http://schemas.microsoft.com/office/drawing/2014/main" id="{D07FE5B4-D775-4A66-A7D7-EC87F2A3D459}"/>
              </a:ext>
            </a:extLst>
          </p:cNvPr>
          <p:cNvCxnSpPr>
            <a:cxnSpLocks/>
            <a:stCxn id="48" idx="3"/>
            <a:endCxn id="59" idx="1"/>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00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6096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Demo</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2">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962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Dockerized Gateways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79220"/>
            <a:ext cx="720067" cy="8516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4FDADC3B-74EC-5D4C-952E-94234D1225DE}"/>
              </a:ext>
            </a:extLst>
          </p:cNvPr>
          <p:cNvSpPr/>
          <p:nvPr/>
        </p:nvSpPr>
        <p:spPr>
          <a:xfrm>
            <a:off x="457200" y="5892225"/>
            <a:ext cx="4160947" cy="584775"/>
          </a:xfrm>
          <a:prstGeom prst="rect">
            <a:avLst/>
          </a:prstGeom>
          <a:effectLst>
            <a:outerShdw blurRad="50800" dist="38100" dir="2700000" algn="tl" rotWithShape="0">
              <a:prstClr val="black">
                <a:alpha val="40000"/>
              </a:prstClr>
            </a:outerShdw>
          </a:effectLst>
        </p:spPr>
        <p:txBody>
          <a:bodyPr wrap="none">
            <a:spAutoFit/>
          </a:bodyPr>
          <a:lstStyle/>
          <a:p>
            <a:r>
              <a:rPr lang="en-US" sz="3200" b="1" dirty="0">
                <a:solidFill>
                  <a:schemeClr val="bg1"/>
                </a:solidFill>
              </a:rPr>
              <a:t>https://bit.ly/2Ao0XeO</a:t>
            </a:r>
          </a:p>
        </p:txBody>
      </p:sp>
      <p:pic>
        <p:nvPicPr>
          <p:cNvPr id="39" name="Picture 2" descr="Image result for Docker Icon">
            <a:extLst>
              <a:ext uri="{FF2B5EF4-FFF2-40B4-BE49-F238E27FC236}">
                <a16:creationId xmlns:a16="http://schemas.microsoft.com/office/drawing/2014/main" id="{6069CC73-28BA-4213-BC99-7E3CBD210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61" y="263449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192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Polyglot Teams and Gateways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79220"/>
            <a:ext cx="720067" cy="8516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2" descr="Image result for Docker Icon">
            <a:extLst>
              <a:ext uri="{FF2B5EF4-FFF2-40B4-BE49-F238E27FC236}">
                <a16:creationId xmlns:a16="http://schemas.microsoft.com/office/drawing/2014/main" id="{6069CC73-28BA-4213-BC99-7E3CBD210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61" y="263449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va logo">
            <a:extLst>
              <a:ext uri="{FF2B5EF4-FFF2-40B4-BE49-F238E27FC236}">
                <a16:creationId xmlns:a16="http://schemas.microsoft.com/office/drawing/2014/main" id="{7F02D5AD-115F-446C-A2C6-DC9C6C60E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7630" y="2164286"/>
            <a:ext cx="932333" cy="6215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odejs logo">
            <a:extLst>
              <a:ext uri="{FF2B5EF4-FFF2-40B4-BE49-F238E27FC236}">
                <a16:creationId xmlns:a16="http://schemas.microsoft.com/office/drawing/2014/main" id="{D042A349-2AEF-42E0-8D0A-4455E64289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3864" y="3301728"/>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sp.net core logo">
            <a:extLst>
              <a:ext uri="{FF2B5EF4-FFF2-40B4-BE49-F238E27FC236}">
                <a16:creationId xmlns:a16="http://schemas.microsoft.com/office/drawing/2014/main" id="{E7089F15-93D5-4108-8B18-88E631FD77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97177" y="4691232"/>
            <a:ext cx="932333" cy="93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724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No Lockdown to old versions</a:t>
            </a:r>
          </a:p>
        </p:txBody>
      </p:sp>
      <p:cxnSp>
        <p:nvCxnSpPr>
          <p:cNvPr id="23" name="Straight Arrow Connector 22">
            <a:extLst>
              <a:ext uri="{FF2B5EF4-FFF2-40B4-BE49-F238E27FC236}">
                <a16:creationId xmlns:a16="http://schemas.microsoft.com/office/drawing/2014/main" id="{494C4E22-0DA3-7A47-9A0F-F57C69B6BC9F}"/>
              </a:ext>
            </a:extLst>
          </p:cNvPr>
          <p:cNvCxnSpPr>
            <a:cxnSpLocks/>
            <a:stCxn id="48" idx="3"/>
          </p:cNvCxnSpPr>
          <p:nvPr/>
        </p:nvCxnSpPr>
        <p:spPr>
          <a:xfrm flipV="1">
            <a:off x="5525623" y="2463513"/>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808270" y="1856509"/>
            <a:ext cx="4010348" cy="1073169"/>
            <a:chOff x="6721138" y="1059795"/>
            <a:chExt cx="4010348" cy="1073169"/>
          </a:xfrm>
        </p:grpSpPr>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808270" y="3190023"/>
            <a:ext cx="4010348" cy="1073169"/>
            <a:chOff x="6721138" y="1059795"/>
            <a:chExt cx="4010348" cy="1073169"/>
          </a:xfrm>
        </p:grpSpPr>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808270" y="4550396"/>
            <a:ext cx="4010348" cy="1073169"/>
            <a:chOff x="6721138" y="1059795"/>
            <a:chExt cx="4010348" cy="1073169"/>
          </a:xfrm>
        </p:grpSpPr>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97701" y="349780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p:cNvCxnSpPr>
          <p:nvPr/>
        </p:nvCxnSpPr>
        <p:spPr>
          <a:xfrm>
            <a:off x="5525623" y="3791246"/>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p:cNvCxnSpPr>
          <p:nvPr/>
        </p:nvCxnSpPr>
        <p:spPr>
          <a:xfrm>
            <a:off x="5525623" y="3791246"/>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266335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348007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82" y="42631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189110" y="2963818"/>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189110" y="3780536"/>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189110" y="3791246"/>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4" name="Picture 2" descr="Image result for Docker Icon">
            <a:extLst>
              <a:ext uri="{FF2B5EF4-FFF2-40B4-BE49-F238E27FC236}">
                <a16:creationId xmlns:a16="http://schemas.microsoft.com/office/drawing/2014/main" id="{07CDCC0F-1376-4CF0-9E00-3B13C2972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391" y="2169749"/>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8" name="Picture 2" descr="Image result for Docker Icon">
            <a:extLst>
              <a:ext uri="{FF2B5EF4-FFF2-40B4-BE49-F238E27FC236}">
                <a16:creationId xmlns:a16="http://schemas.microsoft.com/office/drawing/2014/main" id="{60AA40C8-DB1A-4B09-8833-B555D5D4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545" y="351083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59" name="Picture 2" descr="Image result for Docker Icon">
            <a:extLst>
              <a:ext uri="{FF2B5EF4-FFF2-40B4-BE49-F238E27FC236}">
                <a16:creationId xmlns:a16="http://schemas.microsoft.com/office/drawing/2014/main" id="{F4D38D9B-54C9-46B0-BAFC-C6FD9A67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nodejs logo">
            <a:extLst>
              <a:ext uri="{FF2B5EF4-FFF2-40B4-BE49-F238E27FC236}">
                <a16:creationId xmlns:a16="http://schemas.microsoft.com/office/drawing/2014/main" id="{D042A349-2AEF-42E0-8D0A-4455E6428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3301728"/>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nodejs logo">
            <a:extLst>
              <a:ext uri="{FF2B5EF4-FFF2-40B4-BE49-F238E27FC236}">
                <a16:creationId xmlns:a16="http://schemas.microsoft.com/office/drawing/2014/main" id="{53FAC435-D51E-4C17-89A7-DF349E694E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4704284"/>
            <a:ext cx="932332" cy="932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nodejs logo">
            <a:extLst>
              <a:ext uri="{FF2B5EF4-FFF2-40B4-BE49-F238E27FC236}">
                <a16:creationId xmlns:a16="http://schemas.microsoft.com/office/drawing/2014/main" id="{2700D044-C0F2-4624-8BBB-750A4649D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3864" y="1998108"/>
            <a:ext cx="932332" cy="9323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849B051-FCD2-40F0-B88A-985FFB3E054C}"/>
              </a:ext>
            </a:extLst>
          </p:cNvPr>
          <p:cNvSpPr/>
          <p:nvPr/>
        </p:nvSpPr>
        <p:spPr>
          <a:xfrm>
            <a:off x="2563906" y="5142599"/>
            <a:ext cx="3656885" cy="1384995"/>
          </a:xfrm>
          <a:prstGeom prst="rect">
            <a:avLst/>
          </a:prstGeom>
        </p:spPr>
        <p:txBody>
          <a:bodyPr wrap="square">
            <a:spAutoFit/>
          </a:bodyPr>
          <a:lstStyle/>
          <a:p>
            <a:r>
              <a:rPr lang="en-US" sz="2800" dirty="0">
                <a:solidFill>
                  <a:schemeClr val="bg1"/>
                </a:solidFill>
              </a:rPr>
              <a:t>Node 6 - Promises</a:t>
            </a:r>
          </a:p>
          <a:p>
            <a:r>
              <a:rPr lang="en-US" sz="2800" dirty="0">
                <a:solidFill>
                  <a:schemeClr val="bg1"/>
                </a:solidFill>
              </a:rPr>
              <a:t>Node 8 – Async / Await</a:t>
            </a:r>
          </a:p>
          <a:p>
            <a:r>
              <a:rPr lang="en-US" sz="2800" dirty="0">
                <a:solidFill>
                  <a:schemeClr val="bg1"/>
                </a:solidFill>
              </a:rPr>
              <a:t>Node 10 – HTTP/2</a:t>
            </a:r>
            <a:endParaRPr lang="en-US" sz="2800" dirty="0"/>
          </a:p>
        </p:txBody>
      </p:sp>
    </p:spTree>
    <p:extLst>
      <p:ext uri="{BB962C8B-B14F-4D97-AF65-F5344CB8AC3E}">
        <p14:creationId xmlns:p14="http://schemas.microsoft.com/office/powerpoint/2010/main" val="2017809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457200" y="0"/>
            <a:ext cx="11734799"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Free E-Books</a:t>
            </a:r>
          </a:p>
        </p:txBody>
      </p:sp>
      <p:pic>
        <p:nvPicPr>
          <p:cNvPr id="1034" name="Picture 10" descr="Image result for .net core microservices books">
            <a:extLst>
              <a:ext uri="{FF2B5EF4-FFF2-40B4-BE49-F238E27FC236}">
                <a16:creationId xmlns:a16="http://schemas.microsoft.com/office/drawing/2014/main" id="{87E135A3-29DD-4E04-84B0-0A3BA5D90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101" y="1524000"/>
            <a:ext cx="2667000" cy="34536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et core microservices books">
            <a:extLst>
              <a:ext uri="{FF2B5EF4-FFF2-40B4-BE49-F238E27FC236}">
                <a16:creationId xmlns:a16="http://schemas.microsoft.com/office/drawing/2014/main" id="{C7FA53B5-60B1-42B8-875E-18FBB6C8B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599" y="1519473"/>
            <a:ext cx="2692583" cy="34536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124DFE-AA1D-4060-88A5-5EEC20AE1A2A}"/>
              </a:ext>
            </a:extLst>
          </p:cNvPr>
          <p:cNvSpPr/>
          <p:nvPr/>
        </p:nvSpPr>
        <p:spPr>
          <a:xfrm>
            <a:off x="2133599" y="5791200"/>
            <a:ext cx="6858000" cy="369332"/>
          </a:xfrm>
          <a:prstGeom prst="rect">
            <a:avLst/>
          </a:prstGeom>
        </p:spPr>
        <p:txBody>
          <a:bodyPr wrap="square">
            <a:spAutoFit/>
          </a:bodyPr>
          <a:lstStyle/>
          <a:p>
            <a:r>
              <a:rPr lang="en-US" dirty="0">
                <a:solidFill>
                  <a:schemeClr val="bg1"/>
                </a:solidFill>
              </a:rPr>
              <a:t>https://www.microsoft.com/net/learn/dotnet/architecture-guides</a:t>
            </a:r>
          </a:p>
        </p:txBody>
      </p:sp>
    </p:spTree>
    <p:extLst>
      <p:ext uri="{BB962C8B-B14F-4D97-AF65-F5344CB8AC3E}">
        <p14:creationId xmlns:p14="http://schemas.microsoft.com/office/powerpoint/2010/main" val="1220767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Cluster Desired State Management</a:t>
            </a:r>
          </a:p>
        </p:txBody>
      </p:sp>
      <p:cxnSp>
        <p:nvCxnSpPr>
          <p:cNvPr id="58" name="Straight Connector 57">
            <a:extLst>
              <a:ext uri="{FF2B5EF4-FFF2-40B4-BE49-F238E27FC236}">
                <a16:creationId xmlns:a16="http://schemas.microsoft.com/office/drawing/2014/main" id="{DAB9A96F-7F47-8240-8B7F-9D03C9377027}"/>
              </a:ext>
            </a:extLst>
          </p:cNvPr>
          <p:cNvCxnSpPr>
            <a:cxnSpLocks/>
            <a:stCxn id="63" idx="1"/>
            <a:endCxn id="44" idx="3"/>
          </p:cNvCxnSpPr>
          <p:nvPr/>
        </p:nvCxnSpPr>
        <p:spPr>
          <a:xfrm flipH="1">
            <a:off x="3801538" y="2867806"/>
            <a:ext cx="2510376" cy="768537"/>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3944BFA-7120-364B-BBFE-32A1C35D48D8}"/>
              </a:ext>
            </a:extLst>
          </p:cNvPr>
          <p:cNvCxnSpPr>
            <a:cxnSpLocks/>
            <a:stCxn id="67" idx="0"/>
            <a:endCxn id="44" idx="3"/>
          </p:cNvCxnSpPr>
          <p:nvPr/>
        </p:nvCxnSpPr>
        <p:spPr>
          <a:xfrm flipH="1" flipV="1">
            <a:off x="3801538" y="3636343"/>
            <a:ext cx="2235006" cy="942000"/>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1899272D-C84F-664D-84CD-FB71DC5A761C}"/>
              </a:ext>
            </a:extLst>
          </p:cNvPr>
          <p:cNvSpPr/>
          <p:nvPr/>
        </p:nvSpPr>
        <p:spPr>
          <a:xfrm>
            <a:off x="8635308" y="4536580"/>
            <a:ext cx="730521"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AUTH</a:t>
            </a:r>
          </a:p>
        </p:txBody>
      </p:sp>
      <p:grpSp>
        <p:nvGrpSpPr>
          <p:cNvPr id="4" name="Group 3">
            <a:extLst>
              <a:ext uri="{FF2B5EF4-FFF2-40B4-BE49-F238E27FC236}">
                <a16:creationId xmlns:a16="http://schemas.microsoft.com/office/drawing/2014/main" id="{E8DEB098-552E-4CF3-8D84-0184AB2FF8D2}"/>
              </a:ext>
            </a:extLst>
          </p:cNvPr>
          <p:cNvGrpSpPr/>
          <p:nvPr/>
        </p:nvGrpSpPr>
        <p:grpSpPr>
          <a:xfrm>
            <a:off x="2362200" y="1985569"/>
            <a:ext cx="8037905" cy="4356992"/>
            <a:chOff x="2362200" y="1985569"/>
            <a:chExt cx="8037905" cy="4356992"/>
          </a:xfrm>
        </p:grpSpPr>
        <p:grpSp>
          <p:nvGrpSpPr>
            <p:cNvPr id="85" name="Group 84">
              <a:extLst>
                <a:ext uri="{FF2B5EF4-FFF2-40B4-BE49-F238E27FC236}">
                  <a16:creationId xmlns:a16="http://schemas.microsoft.com/office/drawing/2014/main" id="{A2073E75-EE31-374C-877C-B2DE228C37F9}"/>
                </a:ext>
              </a:extLst>
            </p:cNvPr>
            <p:cNvGrpSpPr/>
            <p:nvPr/>
          </p:nvGrpSpPr>
          <p:grpSpPr>
            <a:xfrm>
              <a:off x="2362200" y="1985569"/>
              <a:ext cx="8037905" cy="4356992"/>
              <a:chOff x="2451086" y="1856509"/>
              <a:chExt cx="8037905" cy="4356992"/>
            </a:xfrm>
          </p:grpSpPr>
          <p:sp>
            <p:nvSpPr>
              <p:cNvPr id="70" name="Rectangle 69">
                <a:extLst>
                  <a:ext uri="{FF2B5EF4-FFF2-40B4-BE49-F238E27FC236}">
                    <a16:creationId xmlns:a16="http://schemas.microsoft.com/office/drawing/2014/main" id="{029A1C84-7187-2F4E-BE8F-D82EF7DEA27C}"/>
                  </a:ext>
                </a:extLst>
              </p:cNvPr>
              <p:cNvSpPr/>
              <p:nvPr/>
            </p:nvSpPr>
            <p:spPr>
              <a:xfrm>
                <a:off x="8115756" y="4425646"/>
                <a:ext cx="2373235" cy="146347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grpSp>
            <p:nvGrpSpPr>
              <p:cNvPr id="82" name="Group 81">
                <a:extLst>
                  <a:ext uri="{FF2B5EF4-FFF2-40B4-BE49-F238E27FC236}">
                    <a16:creationId xmlns:a16="http://schemas.microsoft.com/office/drawing/2014/main" id="{A50D357A-99B3-C345-B389-C52079E3095E}"/>
                  </a:ext>
                </a:extLst>
              </p:cNvPr>
              <p:cNvGrpSpPr/>
              <p:nvPr/>
            </p:nvGrpSpPr>
            <p:grpSpPr>
              <a:xfrm>
                <a:off x="6400800" y="1856509"/>
                <a:ext cx="3155985" cy="1764473"/>
                <a:chOff x="7718520" y="1987861"/>
                <a:chExt cx="3155985" cy="1764473"/>
              </a:xfrm>
            </p:grpSpPr>
            <p:sp>
              <p:nvSpPr>
                <p:cNvPr id="63" name="Rectangle 62">
                  <a:extLst>
                    <a:ext uri="{FF2B5EF4-FFF2-40B4-BE49-F238E27FC236}">
                      <a16:creationId xmlns:a16="http://schemas.microsoft.com/office/drawing/2014/main" id="{48A7D1DC-18A6-594B-A4F9-BEA289595E91}"/>
                    </a:ext>
                  </a:extLst>
                </p:cNvPr>
                <p:cNvSpPr/>
                <p:nvPr/>
              </p:nvSpPr>
              <p:spPr>
                <a:xfrm>
                  <a:off x="7718520" y="1987861"/>
                  <a:ext cx="3155985" cy="1764473"/>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76" name="Rectangle 75">
                  <a:extLst>
                    <a:ext uri="{FF2B5EF4-FFF2-40B4-BE49-F238E27FC236}">
                      <a16:creationId xmlns:a16="http://schemas.microsoft.com/office/drawing/2014/main" id="{ED915019-8CF3-E944-A09A-16EE64797835}"/>
                    </a:ext>
                  </a:extLst>
                </p:cNvPr>
                <p:cNvSpPr/>
                <p:nvPr/>
              </p:nvSpPr>
              <p:spPr>
                <a:xfrm>
                  <a:off x="7909137" y="2145268"/>
                  <a:ext cx="930063"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LEDGER</a:t>
                  </a:r>
                </a:p>
              </p:txBody>
            </p:sp>
          </p:grpSp>
          <p:cxnSp>
            <p:nvCxnSpPr>
              <p:cNvPr id="78" name="Straight Connector 77">
                <a:extLst>
                  <a:ext uri="{FF2B5EF4-FFF2-40B4-BE49-F238E27FC236}">
                    <a16:creationId xmlns:a16="http://schemas.microsoft.com/office/drawing/2014/main" id="{24C57275-F69D-6242-9E30-EEB661A3069D}"/>
                  </a:ext>
                </a:extLst>
              </p:cNvPr>
              <p:cNvCxnSpPr>
                <a:cxnSpLocks/>
                <a:stCxn id="70" idx="0"/>
                <a:endCxn id="44" idx="3"/>
              </p:cNvCxnSpPr>
              <p:nvPr/>
            </p:nvCxnSpPr>
            <p:spPr>
              <a:xfrm flipH="1" flipV="1">
                <a:off x="3890424" y="3507283"/>
                <a:ext cx="5411950" cy="918363"/>
              </a:xfrm>
              <a:prstGeom prst="line">
                <a:avLst/>
              </a:prstGeom>
              <a:ln w="4762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44DCCD40-D657-0142-8113-CDEC3E9578C8}"/>
                  </a:ext>
                </a:extLst>
              </p:cNvPr>
              <p:cNvGrpSpPr/>
              <p:nvPr/>
            </p:nvGrpSpPr>
            <p:grpSpPr>
              <a:xfrm>
                <a:off x="4597159" y="4449283"/>
                <a:ext cx="3056541" cy="1764218"/>
                <a:chOff x="4406203" y="4642394"/>
                <a:chExt cx="3056541" cy="1764218"/>
              </a:xfrm>
            </p:grpSpPr>
            <p:sp>
              <p:nvSpPr>
                <p:cNvPr id="67" name="Rectangle 66">
                  <a:extLst>
                    <a:ext uri="{FF2B5EF4-FFF2-40B4-BE49-F238E27FC236}">
                      <a16:creationId xmlns:a16="http://schemas.microsoft.com/office/drawing/2014/main" id="{62EBFD38-C60F-DE40-BDB5-AD81C65621BB}"/>
                    </a:ext>
                  </a:extLst>
                </p:cNvPr>
                <p:cNvSpPr/>
                <p:nvPr/>
              </p:nvSpPr>
              <p:spPr>
                <a:xfrm>
                  <a:off x="4406203" y="4642394"/>
                  <a:ext cx="3056541" cy="1764218"/>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80" name="Rectangle 79">
                  <a:extLst>
                    <a:ext uri="{FF2B5EF4-FFF2-40B4-BE49-F238E27FC236}">
                      <a16:creationId xmlns:a16="http://schemas.microsoft.com/office/drawing/2014/main" id="{71CFD12A-A4D2-2649-8742-AB357BA67BE9}"/>
                    </a:ext>
                  </a:extLst>
                </p:cNvPr>
                <p:cNvSpPr/>
                <p:nvPr/>
              </p:nvSpPr>
              <p:spPr>
                <a:xfrm>
                  <a:off x="4524056" y="4789623"/>
                  <a:ext cx="1059777" cy="369332"/>
                </a:xfrm>
                <a:prstGeom prst="rect">
                  <a:avLst/>
                </a:prstGeom>
                <a:effectLst>
                  <a:outerShdw blurRad="50800" dist="38100" dir="2700000" algn="tl" rotWithShape="0">
                    <a:prstClr val="black">
                      <a:alpha val="40000"/>
                    </a:prstClr>
                  </a:outerShdw>
                </a:effectLst>
              </p:spPr>
              <p:txBody>
                <a:bodyPr wrap="none">
                  <a:spAutoFit/>
                </a:bodyPr>
                <a:lstStyle/>
                <a:p>
                  <a:r>
                    <a:rPr lang="en-US" b="1" dirty="0">
                      <a:solidFill>
                        <a:schemeClr val="bg1"/>
                      </a:solidFill>
                    </a:rPr>
                    <a:t>CATALOG</a:t>
                  </a:r>
                </a:p>
              </p:txBody>
            </p:sp>
          </p:grpSp>
          <p:grpSp>
            <p:nvGrpSpPr>
              <p:cNvPr id="29" name="Group 28">
                <a:extLst>
                  <a:ext uri="{FF2B5EF4-FFF2-40B4-BE49-F238E27FC236}">
                    <a16:creationId xmlns:a16="http://schemas.microsoft.com/office/drawing/2014/main" id="{61676D50-255E-A347-B6CD-9BDC4FD8703D}"/>
                  </a:ext>
                </a:extLst>
              </p:cNvPr>
              <p:cNvGrpSpPr/>
              <p:nvPr/>
            </p:nvGrpSpPr>
            <p:grpSpPr>
              <a:xfrm>
                <a:off x="2451086" y="2093210"/>
                <a:ext cx="1455711" cy="2108534"/>
                <a:chOff x="4507682" y="2133003"/>
                <a:chExt cx="1455711" cy="2108534"/>
              </a:xfrm>
            </p:grpSpPr>
            <p:pic>
              <p:nvPicPr>
                <p:cNvPr id="44" name="Picture 4" descr="Image result for Kubernetes">
                  <a:extLst>
                    <a:ext uri="{FF2B5EF4-FFF2-40B4-BE49-F238E27FC236}">
                      <a16:creationId xmlns:a16="http://schemas.microsoft.com/office/drawing/2014/main" id="{A0A7BA9F-3BD4-BD40-81C6-7E84C9B22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056" y="2852615"/>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B25194C-ADB8-3343-95F0-A124173ADC70}"/>
                    </a:ext>
                  </a:extLst>
                </p:cNvPr>
                <p:cNvPicPr>
                  <a:picLocks noChangeAspect="1"/>
                </p:cNvPicPr>
                <p:nvPr/>
              </p:nvPicPr>
              <p:blipFill rotWithShape="1">
                <a:blip r:embed="rId3">
                  <a:extLst>
                    <a:ext uri="{28A0092B-C50C-407E-A947-70E740481C1C}">
                      <a14:useLocalDpi xmlns:a14="http://schemas.microsoft.com/office/drawing/2010/main" val="0"/>
                    </a:ext>
                  </a:extLst>
                </a:blip>
                <a:srcRect l="8307" r="7359" b="5755"/>
                <a:stretch/>
              </p:blipFill>
              <p:spPr>
                <a:xfrm>
                  <a:off x="4507682" y="2133003"/>
                  <a:ext cx="1455711" cy="1016736"/>
                </a:xfrm>
                <a:prstGeom prst="rect">
                  <a:avLst/>
                </a:prstGeom>
              </p:spPr>
            </p:pic>
          </p:grpSp>
        </p:grpSp>
        <p:pic>
          <p:nvPicPr>
            <p:cNvPr id="31" name="Picture 2" descr="Image result for Docker Icon">
              <a:extLst>
                <a:ext uri="{FF2B5EF4-FFF2-40B4-BE49-F238E27FC236}">
                  <a16:creationId xmlns:a16="http://schemas.microsoft.com/office/drawing/2014/main" id="{F0F61F10-1101-460C-9277-61A2DB013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1236" y="48479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2" name="Picture 2" descr="Image result for Docker Icon">
              <a:extLst>
                <a:ext uri="{FF2B5EF4-FFF2-40B4-BE49-F238E27FC236}">
                  <a16:creationId xmlns:a16="http://schemas.microsoft.com/office/drawing/2014/main" id="{949EBDBC-8750-49AC-AAD8-7B6564066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960" y="5591044"/>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3" name="Picture 2" descr="Image result for Docker Icon">
              <a:extLst>
                <a:ext uri="{FF2B5EF4-FFF2-40B4-BE49-F238E27FC236}">
                  <a16:creationId xmlns:a16="http://schemas.microsoft.com/office/drawing/2014/main" id="{9C0A7B88-AA83-4718-9628-513705575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143" y="5488811"/>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4" name="Picture 2" descr="Image result for Docker Icon">
              <a:extLst>
                <a:ext uri="{FF2B5EF4-FFF2-40B4-BE49-F238E27FC236}">
                  <a16:creationId xmlns:a16="http://schemas.microsoft.com/office/drawing/2014/main" id="{0D4DE7C1-45E8-48C0-82E2-2CC7DAC5F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9370" y="4839615"/>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5" name="Picture 2" descr="Image result for Docker Icon">
              <a:extLst>
                <a:ext uri="{FF2B5EF4-FFF2-40B4-BE49-F238E27FC236}">
                  <a16:creationId xmlns:a16="http://schemas.microsoft.com/office/drawing/2014/main" id="{CD151AC0-9B4D-4833-972D-DF7316084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251" y="566895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pic>
        <p:nvPicPr>
          <p:cNvPr id="36" name="Picture 2" descr="Image result for Docker Icon">
            <a:extLst>
              <a:ext uri="{FF2B5EF4-FFF2-40B4-BE49-F238E27FC236}">
                <a16:creationId xmlns:a16="http://schemas.microsoft.com/office/drawing/2014/main" id="{DC114F0B-B37B-4653-9153-917564548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33" y="487979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7" name="Picture 2" descr="Image result for Docker Icon">
            <a:extLst>
              <a:ext uri="{FF2B5EF4-FFF2-40B4-BE49-F238E27FC236}">
                <a16:creationId xmlns:a16="http://schemas.microsoft.com/office/drawing/2014/main" id="{007B8A04-5F95-41F6-886D-4E69D6DFF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6556" y="5400816"/>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8" name="Picture 2" descr="Image result for Docker Icon">
            <a:extLst>
              <a:ext uri="{FF2B5EF4-FFF2-40B4-BE49-F238E27FC236}">
                <a16:creationId xmlns:a16="http://schemas.microsoft.com/office/drawing/2014/main" id="{CF19C429-A1FC-4F52-AFCC-CCFAC0E5F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662" y="5072874"/>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0" name="Picture 2" descr="Image result for Docker Icon">
            <a:extLst>
              <a:ext uri="{FF2B5EF4-FFF2-40B4-BE49-F238E27FC236}">
                <a16:creationId xmlns:a16="http://schemas.microsoft.com/office/drawing/2014/main" id="{7DA38078-E3B9-46F1-809F-7B6E063C0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5408" y="546045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1" name="Picture 2" descr="Image result for Docker Icon">
            <a:extLst>
              <a:ext uri="{FF2B5EF4-FFF2-40B4-BE49-F238E27FC236}">
                <a16:creationId xmlns:a16="http://schemas.microsoft.com/office/drawing/2014/main" id="{49EB4583-8093-4DFF-9802-AA7552619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7284" y="2495655"/>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2" name="Picture 2" descr="Image result for Docker Icon">
            <a:extLst>
              <a:ext uri="{FF2B5EF4-FFF2-40B4-BE49-F238E27FC236}">
                <a16:creationId xmlns:a16="http://schemas.microsoft.com/office/drawing/2014/main" id="{0BFA947B-ADE3-4C6C-8205-54A5D09FF4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1072" y="296273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3" name="Picture 2" descr="Image result for Docker Icon">
            <a:extLst>
              <a:ext uri="{FF2B5EF4-FFF2-40B4-BE49-F238E27FC236}">
                <a16:creationId xmlns:a16="http://schemas.microsoft.com/office/drawing/2014/main" id="{86BD284D-511B-40E8-995E-2259D79421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4143" y="2455881"/>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5" name="Picture 2" descr="Image result for Docker Icon">
            <a:extLst>
              <a:ext uri="{FF2B5EF4-FFF2-40B4-BE49-F238E27FC236}">
                <a16:creationId xmlns:a16="http://schemas.microsoft.com/office/drawing/2014/main" id="{33223E5B-DACF-4A08-90A6-F03562C42F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294" y="2927872"/>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6" name="Picture 2" descr="Image result for Docker Icon">
            <a:extLst>
              <a:ext uri="{FF2B5EF4-FFF2-40B4-BE49-F238E27FC236}">
                <a16:creationId xmlns:a16="http://schemas.microsoft.com/office/drawing/2014/main" id="{73A83CE0-3CA8-445C-9C89-E0C453F84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554" y="3022620"/>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7" name="Picture 2" descr="Image result for Docker Icon">
            <a:extLst>
              <a:ext uri="{FF2B5EF4-FFF2-40B4-BE49-F238E27FC236}">
                <a16:creationId xmlns:a16="http://schemas.microsoft.com/office/drawing/2014/main" id="{C0125B17-9611-4ABC-9F98-88FAD7A1C3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857" y="2253287"/>
            <a:ext cx="751165" cy="427133"/>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64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Service Necromancer</a:t>
            </a:r>
          </a:p>
        </p:txBody>
      </p:sp>
      <p:pic>
        <p:nvPicPr>
          <p:cNvPr id="2050" name="Picture 2" descr="Image result for necromancer">
            <a:extLst>
              <a:ext uri="{FF2B5EF4-FFF2-40B4-BE49-F238E27FC236}">
                <a16:creationId xmlns:a16="http://schemas.microsoft.com/office/drawing/2014/main" id="{87141F8B-204F-464C-82B4-9DD508EC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943600" cy="43643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Kubernetes">
            <a:extLst>
              <a:ext uri="{FF2B5EF4-FFF2-40B4-BE49-F238E27FC236}">
                <a16:creationId xmlns:a16="http://schemas.microsoft.com/office/drawing/2014/main" id="{30A1023C-2CF8-4E09-BCE0-E8E11D065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86000"/>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for Docker Icon">
            <a:extLst>
              <a:ext uri="{FF2B5EF4-FFF2-40B4-BE49-F238E27FC236}">
                <a16:creationId xmlns:a16="http://schemas.microsoft.com/office/drawing/2014/main" id="{FAD148D6-8A43-4E0B-80A2-D5ADB2F69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636834"/>
            <a:ext cx="2923939" cy="1662632"/>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Cross Flat Logo">
            <a:extLst>
              <a:ext uri="{FF2B5EF4-FFF2-40B4-BE49-F238E27FC236}">
                <a16:creationId xmlns:a16="http://schemas.microsoft.com/office/drawing/2014/main" id="{9E8859C1-80B6-4FE2-8AF7-0BCFAD6F0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4495800"/>
            <a:ext cx="519231" cy="5192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986C78-8A6C-4995-9A31-0B2D84892783}"/>
              </a:ext>
            </a:extLst>
          </p:cNvPr>
          <p:cNvSpPr/>
          <p:nvPr/>
        </p:nvSpPr>
        <p:spPr>
          <a:xfrm>
            <a:off x="8763000" y="2636103"/>
            <a:ext cx="1790700" cy="830997"/>
          </a:xfrm>
          <a:prstGeom prst="rect">
            <a:avLst/>
          </a:prstGeom>
        </p:spPr>
        <p:txBody>
          <a:bodyPr wrap="square">
            <a:spAutoFit/>
          </a:bodyPr>
          <a:lstStyle/>
          <a:p>
            <a:r>
              <a:rPr lang="en-US" sz="4800" dirty="0">
                <a:solidFill>
                  <a:schemeClr val="bg1"/>
                </a:solidFill>
                <a:latin typeface="Segoe UI Light" panose="020B0502040204020203" pitchFamily="34" charset="0"/>
                <a:cs typeface="Segoe UI Light" panose="020B0502040204020203" pitchFamily="34" charset="0"/>
              </a:rPr>
              <a:t> RIP</a:t>
            </a:r>
            <a:endParaRPr lang="en-US" sz="4800" dirty="0"/>
          </a:p>
        </p:txBody>
      </p:sp>
      <p:sp>
        <p:nvSpPr>
          <p:cNvPr id="3" name="Rectangle 2">
            <a:extLst>
              <a:ext uri="{FF2B5EF4-FFF2-40B4-BE49-F238E27FC236}">
                <a16:creationId xmlns:a16="http://schemas.microsoft.com/office/drawing/2014/main" id="{6C0EF87D-92F9-4113-AE10-55D16270C14F}"/>
              </a:ext>
            </a:extLst>
          </p:cNvPr>
          <p:cNvSpPr/>
          <p:nvPr/>
        </p:nvSpPr>
        <p:spPr>
          <a:xfrm>
            <a:off x="7732145" y="5635212"/>
            <a:ext cx="3404971" cy="523220"/>
          </a:xfrm>
          <a:prstGeom prst="rect">
            <a:avLst/>
          </a:prstGeom>
        </p:spPr>
        <p:txBody>
          <a:bodyPr wrap="none">
            <a:spAutoFit/>
          </a:bodyPr>
          <a:lstStyle/>
          <a:p>
            <a:r>
              <a:rPr lang="en-US" sz="2800" i="1" dirty="0">
                <a:solidFill>
                  <a:schemeClr val="bg1"/>
                </a:solidFill>
                <a:latin typeface="Segoe UI Light" panose="020B0502040204020203" pitchFamily="34" charset="0"/>
                <a:cs typeface="Segoe UI Light" panose="020B0502040204020203" pitchFamily="34" charset="0"/>
              </a:rPr>
              <a:t>Works in my Machine</a:t>
            </a:r>
            <a:endParaRPr lang="en-US" sz="2800" i="1" dirty="0"/>
          </a:p>
        </p:txBody>
      </p:sp>
    </p:spTree>
    <p:extLst>
      <p:ext uri="{BB962C8B-B14F-4D97-AF65-F5344CB8AC3E}">
        <p14:creationId xmlns:p14="http://schemas.microsoft.com/office/powerpoint/2010/main" val="3250551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Service Necromancer</a:t>
            </a:r>
          </a:p>
        </p:txBody>
      </p:sp>
      <p:pic>
        <p:nvPicPr>
          <p:cNvPr id="2050" name="Picture 2" descr="Image result for necromancer">
            <a:extLst>
              <a:ext uri="{FF2B5EF4-FFF2-40B4-BE49-F238E27FC236}">
                <a16:creationId xmlns:a16="http://schemas.microsoft.com/office/drawing/2014/main" id="{87141F8B-204F-464C-82B4-9DD508EC6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86000"/>
            <a:ext cx="5943600" cy="436430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Kubernetes">
            <a:extLst>
              <a:ext uri="{FF2B5EF4-FFF2-40B4-BE49-F238E27FC236}">
                <a16:creationId xmlns:a16="http://schemas.microsoft.com/office/drawing/2014/main" id="{30A1023C-2CF8-4E09-BCE0-E8E11D065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86000"/>
            <a:ext cx="1422964" cy="138892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8" name="Picture 2" descr="Image result for Docker Icon">
            <a:extLst>
              <a:ext uri="{FF2B5EF4-FFF2-40B4-BE49-F238E27FC236}">
                <a16:creationId xmlns:a16="http://schemas.microsoft.com/office/drawing/2014/main" id="{FAD148D6-8A43-4E0B-80A2-D5ADB2F69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636834"/>
            <a:ext cx="2923939" cy="1662632"/>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2986C78-8A6C-4995-9A31-0B2D84892783}"/>
              </a:ext>
            </a:extLst>
          </p:cNvPr>
          <p:cNvSpPr/>
          <p:nvPr/>
        </p:nvSpPr>
        <p:spPr>
          <a:xfrm>
            <a:off x="7798022" y="2610703"/>
            <a:ext cx="3899462" cy="830997"/>
          </a:xfrm>
          <a:prstGeom prst="rect">
            <a:avLst/>
          </a:prstGeom>
        </p:spPr>
        <p:txBody>
          <a:bodyPr wrap="square">
            <a:spAutoFit/>
          </a:bodyPr>
          <a:lstStyle/>
          <a:p>
            <a:r>
              <a:rPr lang="en-US" sz="4800" dirty="0">
                <a:solidFill>
                  <a:schemeClr val="bg1"/>
                </a:solidFill>
                <a:latin typeface="Segoe UI Light" panose="020B0502040204020203" pitchFamily="34" charset="0"/>
                <a:cs typeface="Segoe UI Light" panose="020B0502040204020203" pitchFamily="34" charset="0"/>
              </a:rPr>
              <a:t> DISCO TIME</a:t>
            </a:r>
            <a:endParaRPr lang="en-US" sz="4800" dirty="0"/>
          </a:p>
        </p:txBody>
      </p:sp>
      <p:sp>
        <p:nvSpPr>
          <p:cNvPr id="3" name="Rectangle 2">
            <a:extLst>
              <a:ext uri="{FF2B5EF4-FFF2-40B4-BE49-F238E27FC236}">
                <a16:creationId xmlns:a16="http://schemas.microsoft.com/office/drawing/2014/main" id="{6C0EF87D-92F9-4113-AE10-55D16270C14F}"/>
              </a:ext>
            </a:extLst>
          </p:cNvPr>
          <p:cNvSpPr/>
          <p:nvPr/>
        </p:nvSpPr>
        <p:spPr>
          <a:xfrm>
            <a:off x="7732145" y="5635212"/>
            <a:ext cx="3709413" cy="523220"/>
          </a:xfrm>
          <a:prstGeom prst="rect">
            <a:avLst/>
          </a:prstGeom>
        </p:spPr>
        <p:txBody>
          <a:bodyPr wrap="none">
            <a:spAutoFit/>
          </a:bodyPr>
          <a:lstStyle/>
          <a:p>
            <a:r>
              <a:rPr lang="en-US" sz="2800" i="1" dirty="0">
                <a:solidFill>
                  <a:schemeClr val="bg1"/>
                </a:solidFill>
                <a:latin typeface="Segoe UI Light" panose="020B0502040204020203" pitchFamily="34" charset="0"/>
                <a:cs typeface="Segoe UI Light" panose="020B0502040204020203" pitchFamily="34" charset="0"/>
              </a:rPr>
              <a:t>Works in my Production</a:t>
            </a:r>
            <a:endParaRPr lang="en-US" sz="2800" i="1" dirty="0"/>
          </a:p>
        </p:txBody>
      </p:sp>
    </p:spTree>
    <p:extLst>
      <p:ext uri="{BB962C8B-B14F-4D97-AF65-F5344CB8AC3E}">
        <p14:creationId xmlns:p14="http://schemas.microsoft.com/office/powerpoint/2010/main" val="1327640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1"/>
            <a:ext cx="12192000" cy="878712"/>
          </a:xfrm>
          <a:effectLst>
            <a:outerShdw blurRad="50800" dist="38100" dir="2700000" algn="tl" rotWithShape="0">
              <a:prstClr val="black">
                <a:alpha val="0"/>
              </a:prstClr>
            </a:outerShdw>
          </a:effectLst>
        </p:spPr>
        <p:txBody>
          <a:bodyPr>
            <a:normAutofit fontScale="90000"/>
          </a:bodyPr>
          <a:lstStyle/>
          <a:p>
            <a:pPr algn="ctr"/>
            <a:r>
              <a:rPr lang="en-US" sz="6600" dirty="0">
                <a:solidFill>
                  <a:schemeClr val="bg1">
                    <a:lumMod val="95000"/>
                  </a:schemeClr>
                </a:solidFill>
                <a:latin typeface="Segoe UI Light" panose="020B0502040204020203" pitchFamily="34" charset="0"/>
                <a:cs typeface="Segoe UI Light" panose="020B0502040204020203" pitchFamily="34" charset="0"/>
              </a:rPr>
              <a:t>API Gateway</a:t>
            </a:r>
          </a:p>
        </p:txBody>
      </p:sp>
      <p:cxnSp>
        <p:nvCxnSpPr>
          <p:cNvPr id="87" name="Straight Arrow Connector 86">
            <a:extLst>
              <a:ext uri="{FF2B5EF4-FFF2-40B4-BE49-F238E27FC236}">
                <a16:creationId xmlns:a16="http://schemas.microsoft.com/office/drawing/2014/main" id="{901DCD95-A206-3F48-84D0-AD062EE503A7}"/>
              </a:ext>
            </a:extLst>
          </p:cNvPr>
          <p:cNvCxnSpPr>
            <a:cxnSpLocks/>
            <a:stCxn id="88" idx="3"/>
          </p:cNvCxnSpPr>
          <p:nvPr/>
        </p:nvCxnSpPr>
        <p:spPr>
          <a:xfrm flipV="1">
            <a:off x="5066641" y="2666502"/>
            <a:ext cx="2114863" cy="1597052"/>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7664B1D-3BCF-CD46-A480-1ABF1BFE23DA}"/>
              </a:ext>
            </a:extLst>
          </p:cNvPr>
          <p:cNvSpPr/>
          <p:nvPr/>
        </p:nvSpPr>
        <p:spPr>
          <a:xfrm>
            <a:off x="2838719" y="3970108"/>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API Gateway</a:t>
            </a:r>
          </a:p>
        </p:txBody>
      </p:sp>
      <p:cxnSp>
        <p:nvCxnSpPr>
          <p:cNvPr id="89" name="Straight Arrow Connector 88">
            <a:extLst>
              <a:ext uri="{FF2B5EF4-FFF2-40B4-BE49-F238E27FC236}">
                <a16:creationId xmlns:a16="http://schemas.microsoft.com/office/drawing/2014/main" id="{D6254A72-0F0C-1A49-80F3-1E4270D8DEDD}"/>
              </a:ext>
            </a:extLst>
          </p:cNvPr>
          <p:cNvCxnSpPr>
            <a:cxnSpLocks/>
            <a:stCxn id="88" idx="3"/>
          </p:cNvCxnSpPr>
          <p:nvPr/>
        </p:nvCxnSpPr>
        <p:spPr>
          <a:xfrm flipV="1">
            <a:off x="5066641" y="4026637"/>
            <a:ext cx="2028558" cy="236917"/>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86ED2A7-EDE6-094E-A9F0-AF009DFCA35A}"/>
              </a:ext>
            </a:extLst>
          </p:cNvPr>
          <p:cNvCxnSpPr>
            <a:cxnSpLocks/>
            <a:stCxn id="88" idx="3"/>
          </p:cNvCxnSpPr>
          <p:nvPr/>
        </p:nvCxnSpPr>
        <p:spPr>
          <a:xfrm>
            <a:off x="5066641" y="4263554"/>
            <a:ext cx="2142966" cy="1349975"/>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91" name="Picture 2" descr="Image result for VMs icon">
            <a:extLst>
              <a:ext uri="{FF2B5EF4-FFF2-40B4-BE49-F238E27FC236}">
                <a16:creationId xmlns:a16="http://schemas.microsoft.com/office/drawing/2014/main" id="{C706CC19-56A8-1440-BCE8-F85CFDC4B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3566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2" name="Picture 2" descr="Image result for VMs icon">
            <a:extLst>
              <a:ext uri="{FF2B5EF4-FFF2-40B4-BE49-F238E27FC236}">
                <a16:creationId xmlns:a16="http://schemas.microsoft.com/office/drawing/2014/main" id="{F60B5A23-C494-8543-B309-C7D15214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52384"/>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3" name="Picture 2" descr="Image result for VMs icon">
            <a:extLst>
              <a:ext uri="{FF2B5EF4-FFF2-40B4-BE49-F238E27FC236}">
                <a16:creationId xmlns:a16="http://schemas.microsoft.com/office/drawing/2014/main" id="{2FE083AE-E157-5842-8ACA-0405F12F1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73550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93F3E7B3-9520-CB4C-8B02-F30A37F93366}"/>
              </a:ext>
            </a:extLst>
          </p:cNvPr>
          <p:cNvCxnSpPr>
            <a:cxnSpLocks/>
            <a:stCxn id="91" idx="3"/>
            <a:endCxn id="88" idx="1"/>
          </p:cNvCxnSpPr>
          <p:nvPr/>
        </p:nvCxnSpPr>
        <p:spPr>
          <a:xfrm>
            <a:off x="1730128" y="3436126"/>
            <a:ext cx="1108591" cy="827428"/>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AB1AF34-5DFF-1A4A-900F-AA60072238FA}"/>
              </a:ext>
            </a:extLst>
          </p:cNvPr>
          <p:cNvCxnSpPr>
            <a:cxnSpLocks/>
            <a:stCxn id="92" idx="3"/>
            <a:endCxn id="88" idx="1"/>
          </p:cNvCxnSpPr>
          <p:nvPr/>
        </p:nvCxnSpPr>
        <p:spPr>
          <a:xfrm>
            <a:off x="1730128" y="4252844"/>
            <a:ext cx="1108591" cy="10710"/>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74952EA-210F-9640-9FA7-08A1B2A6F9C0}"/>
              </a:ext>
            </a:extLst>
          </p:cNvPr>
          <p:cNvCxnSpPr>
            <a:cxnSpLocks/>
            <a:stCxn id="93" idx="3"/>
            <a:endCxn id="88" idx="1"/>
          </p:cNvCxnSpPr>
          <p:nvPr/>
        </p:nvCxnSpPr>
        <p:spPr>
          <a:xfrm flipV="1">
            <a:off x="1730128" y="4263554"/>
            <a:ext cx="1108591" cy="772406"/>
          </a:xfrm>
          <a:prstGeom prst="straightConnector1">
            <a:avLst/>
          </a:prstGeom>
          <a:ln w="50800">
            <a:solidFill>
              <a:schemeClr val="bg1">
                <a:lumMod val="95000"/>
              </a:scheme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D5D5E69-BC28-A348-BFAF-62AB9BBD0D5E}"/>
              </a:ext>
            </a:extLst>
          </p:cNvPr>
          <p:cNvCxnSpPr>
            <a:cxnSpLocks/>
          </p:cNvCxnSpPr>
          <p:nvPr/>
        </p:nvCxnSpPr>
        <p:spPr>
          <a:xfrm>
            <a:off x="7923018" y="2638409"/>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26DA606-7573-844E-8DD7-CD56B950E7A7}"/>
              </a:ext>
            </a:extLst>
          </p:cNvPr>
          <p:cNvCxnSpPr>
            <a:cxnSpLocks/>
          </p:cNvCxnSpPr>
          <p:nvPr/>
        </p:nvCxnSpPr>
        <p:spPr>
          <a:xfrm>
            <a:off x="7935473" y="5553635"/>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F9C9853-C92E-E446-9EB0-FB13DCAB7906}"/>
              </a:ext>
            </a:extLst>
          </p:cNvPr>
          <p:cNvCxnSpPr>
            <a:cxnSpLocks/>
          </p:cNvCxnSpPr>
          <p:nvPr/>
        </p:nvCxnSpPr>
        <p:spPr>
          <a:xfrm>
            <a:off x="7923018" y="4043129"/>
            <a:ext cx="751165" cy="0"/>
          </a:xfrm>
          <a:prstGeom prst="straightConnector1">
            <a:avLst/>
          </a:prstGeom>
          <a:ln w="508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5" name="Picture 4" descr="Image result for Ocelot gateway">
            <a:extLst>
              <a:ext uri="{FF2B5EF4-FFF2-40B4-BE49-F238E27FC236}">
                <a16:creationId xmlns:a16="http://schemas.microsoft.com/office/drawing/2014/main" id="{DDAE3B47-4E5D-5940-B788-A128374AD7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439" y="4690846"/>
            <a:ext cx="729492" cy="8627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7" name="Picture 4" descr="Image result for Kubernetes">
            <a:extLst>
              <a:ext uri="{FF2B5EF4-FFF2-40B4-BE49-F238E27FC236}">
                <a16:creationId xmlns:a16="http://schemas.microsoft.com/office/drawing/2014/main" id="{AE85D818-C9A8-A749-AC45-F73870020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6189" y="1571337"/>
            <a:ext cx="1320410" cy="128882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18" name="Straight Connector 117">
            <a:extLst>
              <a:ext uri="{FF2B5EF4-FFF2-40B4-BE49-F238E27FC236}">
                <a16:creationId xmlns:a16="http://schemas.microsoft.com/office/drawing/2014/main" id="{B442D6DF-963D-5646-B48F-2457DE2C3161}"/>
              </a:ext>
            </a:extLst>
          </p:cNvPr>
          <p:cNvCxnSpPr>
            <a:cxnSpLocks/>
            <a:endCxn id="117" idx="2"/>
          </p:cNvCxnSpPr>
          <p:nvPr/>
        </p:nvCxnSpPr>
        <p:spPr>
          <a:xfrm flipH="1">
            <a:off x="5626394" y="2666502"/>
            <a:ext cx="1555110" cy="193656"/>
          </a:xfrm>
          <a:prstGeom prst="line">
            <a:avLst/>
          </a:prstGeom>
          <a:ln w="4762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3ABDE83-565C-F449-AD5B-2113307AE708}"/>
              </a:ext>
            </a:extLst>
          </p:cNvPr>
          <p:cNvCxnSpPr>
            <a:cxnSpLocks/>
            <a:endCxn id="117" idx="2"/>
          </p:cNvCxnSpPr>
          <p:nvPr/>
        </p:nvCxnSpPr>
        <p:spPr>
          <a:xfrm flipH="1" flipV="1">
            <a:off x="5626394" y="2860158"/>
            <a:ext cx="1468805" cy="1166479"/>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C9C7AF5-961F-3F48-99E0-ECBF3E9706C7}"/>
              </a:ext>
            </a:extLst>
          </p:cNvPr>
          <p:cNvCxnSpPr>
            <a:cxnSpLocks/>
            <a:endCxn id="117" idx="2"/>
          </p:cNvCxnSpPr>
          <p:nvPr/>
        </p:nvCxnSpPr>
        <p:spPr>
          <a:xfrm flipH="1" flipV="1">
            <a:off x="5626394" y="2860158"/>
            <a:ext cx="1500137" cy="2696842"/>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9102ACA-5E32-B246-B6B0-A0C369D6626C}"/>
              </a:ext>
            </a:extLst>
          </p:cNvPr>
          <p:cNvCxnSpPr>
            <a:cxnSpLocks/>
            <a:stCxn id="88" idx="3"/>
            <a:endCxn id="117" idx="2"/>
          </p:cNvCxnSpPr>
          <p:nvPr/>
        </p:nvCxnSpPr>
        <p:spPr>
          <a:xfrm flipV="1">
            <a:off x="5066641" y="2860158"/>
            <a:ext cx="559753" cy="1403396"/>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BF19219B-BCB9-421B-B225-3CA36F46E6AB}"/>
              </a:ext>
            </a:extLst>
          </p:cNvPr>
          <p:cNvSpPr/>
          <p:nvPr/>
        </p:nvSpPr>
        <p:spPr>
          <a:xfrm>
            <a:off x="7088764" y="3241722"/>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4" name="Rectangle 53">
            <a:extLst>
              <a:ext uri="{FF2B5EF4-FFF2-40B4-BE49-F238E27FC236}">
                <a16:creationId xmlns:a16="http://schemas.microsoft.com/office/drawing/2014/main" id="{93F69E53-BCCC-4921-863F-A4F58DC3CE0D}"/>
              </a:ext>
            </a:extLst>
          </p:cNvPr>
          <p:cNvSpPr/>
          <p:nvPr/>
        </p:nvSpPr>
        <p:spPr>
          <a:xfrm>
            <a:off x="7125231" y="4819094"/>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5" name="Rectangle 54">
            <a:extLst>
              <a:ext uri="{FF2B5EF4-FFF2-40B4-BE49-F238E27FC236}">
                <a16:creationId xmlns:a16="http://schemas.microsoft.com/office/drawing/2014/main" id="{7089196E-2ACE-4066-B8E1-DFD60A80A4BE}"/>
              </a:ext>
            </a:extLst>
          </p:cNvPr>
          <p:cNvSpPr/>
          <p:nvPr/>
        </p:nvSpPr>
        <p:spPr>
          <a:xfrm>
            <a:off x="7155014" y="1862445"/>
            <a:ext cx="1076257" cy="400110"/>
          </a:xfrm>
          <a:prstGeom prst="rect">
            <a:avLst/>
          </a:prstGeom>
        </p:spPr>
        <p:txBody>
          <a:bodyPr wrap="none">
            <a:spAutoFit/>
          </a:bodyPr>
          <a:lstStyle/>
          <a:p>
            <a:pPr algn="ct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Web</a:t>
            </a:r>
            <a:r>
              <a:rPr lang="en-US" sz="1100" dirty="0">
                <a:solidFill>
                  <a:schemeClr val="bg1">
                    <a:lumMod val="95000"/>
                  </a:schemeClr>
                </a:solidFill>
                <a:latin typeface="Segoe UI Light" panose="020B0502040204020203" pitchFamily="34" charset="0"/>
                <a:cs typeface="Segoe UI Light" panose="020B0502040204020203" pitchFamily="34" charset="0"/>
              </a:rPr>
              <a:t> </a:t>
            </a:r>
            <a:r>
              <a:rPr lang="en-US" sz="2000" dirty="0">
                <a:solidFill>
                  <a:schemeClr val="bg1">
                    <a:lumMod val="95000"/>
                  </a:schemeClr>
                </a:solidFill>
                <a:latin typeface="Segoe UI Light" panose="020B0502040204020203" pitchFamily="34" charset="0"/>
                <a:ea typeface="+mj-ea"/>
                <a:cs typeface="Segoe UI Light" panose="020B0502040204020203" pitchFamily="34" charset="0"/>
              </a:rPr>
              <a:t>API</a:t>
            </a:r>
          </a:p>
        </p:txBody>
      </p:sp>
      <p:sp>
        <p:nvSpPr>
          <p:cNvPr id="56" name="Rectangle 55">
            <a:extLst>
              <a:ext uri="{FF2B5EF4-FFF2-40B4-BE49-F238E27FC236}">
                <a16:creationId xmlns:a16="http://schemas.microsoft.com/office/drawing/2014/main" id="{AC04AA21-DA3B-4727-8F79-1D33CE4C6C61}"/>
              </a:ext>
            </a:extLst>
          </p:cNvPr>
          <p:cNvSpPr/>
          <p:nvPr/>
        </p:nvSpPr>
        <p:spPr>
          <a:xfrm>
            <a:off x="8721942" y="2344963"/>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Ledger</a:t>
            </a:r>
          </a:p>
        </p:txBody>
      </p:sp>
      <p:sp>
        <p:nvSpPr>
          <p:cNvPr id="59" name="Rectangle 58">
            <a:extLst>
              <a:ext uri="{FF2B5EF4-FFF2-40B4-BE49-F238E27FC236}">
                <a16:creationId xmlns:a16="http://schemas.microsoft.com/office/drawing/2014/main" id="{7B93EE51-3BF5-4237-BE17-F97B35512393}"/>
              </a:ext>
            </a:extLst>
          </p:cNvPr>
          <p:cNvSpPr/>
          <p:nvPr/>
        </p:nvSpPr>
        <p:spPr>
          <a:xfrm>
            <a:off x="8721942" y="3749683"/>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Catalog</a:t>
            </a:r>
          </a:p>
        </p:txBody>
      </p:sp>
      <p:sp>
        <p:nvSpPr>
          <p:cNvPr id="60" name="Rectangle 59">
            <a:extLst>
              <a:ext uri="{FF2B5EF4-FFF2-40B4-BE49-F238E27FC236}">
                <a16:creationId xmlns:a16="http://schemas.microsoft.com/office/drawing/2014/main" id="{CA9E09BF-2076-4884-832B-6A901CF34F43}"/>
              </a:ext>
            </a:extLst>
          </p:cNvPr>
          <p:cNvSpPr/>
          <p:nvPr/>
        </p:nvSpPr>
        <p:spPr>
          <a:xfrm>
            <a:off x="8750517" y="5260189"/>
            <a:ext cx="2227922" cy="586891"/>
          </a:xfrm>
          <a:prstGeom prst="rect">
            <a:avLst/>
          </a:prstGeom>
          <a:noFill/>
          <a:ln w="38100">
            <a:solidFill>
              <a:schemeClr val="bg1">
                <a:lumMod val="95000"/>
              </a:schemeClr>
            </a:solidFill>
            <a:prstDash val="solid"/>
          </a:ln>
          <a:effectLst>
            <a:outerShdw blurRad="50800" dist="38100" dir="2700000" algn="tl"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latin typeface="Segoe UI Light" panose="020B0502040204020203" pitchFamily="34" charset="0"/>
                <a:cs typeface="Segoe UI Light" panose="020B0502040204020203" pitchFamily="34" charset="0"/>
              </a:rPr>
              <a:t>Authentication</a:t>
            </a:r>
          </a:p>
        </p:txBody>
      </p:sp>
      <p:pic>
        <p:nvPicPr>
          <p:cNvPr id="1026" name="Picture 2" descr="Image result for Docker Icon">
            <a:extLst>
              <a:ext uri="{FF2B5EF4-FFF2-40B4-BE49-F238E27FC236}">
                <a16:creationId xmlns:a16="http://schemas.microsoft.com/office/drawing/2014/main" id="{C74411B5-64B8-414E-80F3-9B8FBA63D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2104" y="474605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2" name="Picture 2" descr="Image result for Docker Icon">
            <a:extLst>
              <a:ext uri="{FF2B5EF4-FFF2-40B4-BE49-F238E27FC236}">
                <a16:creationId xmlns:a16="http://schemas.microsoft.com/office/drawing/2014/main" id="{D6869E69-17E0-44B8-A962-DED98A0C4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545" y="2247406"/>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3" name="Picture 2" descr="Image result for Docker Icon">
            <a:extLst>
              <a:ext uri="{FF2B5EF4-FFF2-40B4-BE49-F238E27FC236}">
                <a16:creationId xmlns:a16="http://schemas.microsoft.com/office/drawing/2014/main" id="{D2B18710-4390-4E3B-8614-3F81A80A18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3545" y="3654195"/>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64" name="Picture 2" descr="Image result for Docker Icon">
            <a:extLst>
              <a:ext uri="{FF2B5EF4-FFF2-40B4-BE49-F238E27FC236}">
                <a16:creationId xmlns:a16="http://schemas.microsoft.com/office/drawing/2014/main" id="{182A6524-399D-4241-B925-25A716C78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423" y="5212358"/>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09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Fat Gateway</a:t>
            </a:r>
          </a:p>
        </p:txBody>
      </p:sp>
      <p:grpSp>
        <p:nvGrpSpPr>
          <p:cNvPr id="8" name="Group 7">
            <a:extLst>
              <a:ext uri="{FF2B5EF4-FFF2-40B4-BE49-F238E27FC236}">
                <a16:creationId xmlns:a16="http://schemas.microsoft.com/office/drawing/2014/main" id="{09B3C4B0-5A9A-6F48-9F94-FD8CD295FEA0}"/>
              </a:ext>
            </a:extLst>
          </p:cNvPr>
          <p:cNvGrpSpPr/>
          <p:nvPr/>
        </p:nvGrpSpPr>
        <p:grpSpPr>
          <a:xfrm>
            <a:off x="522446" y="1829945"/>
            <a:ext cx="11212354" cy="4342255"/>
            <a:chOff x="522446" y="1829945"/>
            <a:chExt cx="11212354" cy="4342255"/>
          </a:xfrm>
        </p:grpSpPr>
        <p:cxnSp>
          <p:nvCxnSpPr>
            <p:cNvPr id="40" name="Straight Arrow Connector 39">
              <a:extLst>
                <a:ext uri="{FF2B5EF4-FFF2-40B4-BE49-F238E27FC236}">
                  <a16:creationId xmlns:a16="http://schemas.microsoft.com/office/drawing/2014/main" id="{5D783814-A19D-924F-B15D-B555AE3187F3}"/>
                </a:ext>
              </a:extLst>
            </p:cNvPr>
            <p:cNvCxnSpPr>
              <a:cxnSpLocks/>
              <a:stCxn id="41" idx="3"/>
            </p:cNvCxnSpPr>
            <p:nvPr/>
          </p:nvCxnSpPr>
          <p:spPr>
            <a:xfrm flipV="1">
              <a:off x="5569031" y="2818902"/>
              <a:ext cx="2114863" cy="159705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710A89A-FA4E-E047-88B6-3E1C0448C854}"/>
                </a:ext>
              </a:extLst>
            </p:cNvPr>
            <p:cNvSpPr/>
            <p:nvPr/>
          </p:nvSpPr>
          <p:spPr>
            <a:xfrm>
              <a:off x="3804673" y="4122508"/>
              <a:ext cx="1764358" cy="586891"/>
            </a:xfrm>
            <a:prstGeom prst="rect">
              <a:avLst/>
            </a:prstGeom>
            <a:noFill/>
            <a:ln w="381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2" name="Straight Arrow Connector 41">
              <a:extLst>
                <a:ext uri="{FF2B5EF4-FFF2-40B4-BE49-F238E27FC236}">
                  <a16:creationId xmlns:a16="http://schemas.microsoft.com/office/drawing/2014/main" id="{028EB75E-E16E-1B49-9059-93023A23FA37}"/>
                </a:ext>
              </a:extLst>
            </p:cNvPr>
            <p:cNvCxnSpPr>
              <a:cxnSpLocks/>
              <a:stCxn id="41" idx="3"/>
            </p:cNvCxnSpPr>
            <p:nvPr/>
          </p:nvCxnSpPr>
          <p:spPr>
            <a:xfrm flipV="1">
              <a:off x="5569031" y="4179037"/>
              <a:ext cx="2028558" cy="2369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DCECF1-3A9B-924A-B4AA-708C110A0F0D}"/>
                </a:ext>
              </a:extLst>
            </p:cNvPr>
            <p:cNvCxnSpPr>
              <a:cxnSpLocks/>
              <a:stCxn id="41" idx="3"/>
            </p:cNvCxnSpPr>
            <p:nvPr/>
          </p:nvCxnSpPr>
          <p:spPr>
            <a:xfrm>
              <a:off x="5569031" y="4415954"/>
              <a:ext cx="2142966" cy="1349975"/>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6A6624E-3638-0547-829C-9AC4B10A91E6}"/>
                </a:ext>
              </a:extLst>
            </p:cNvPr>
            <p:cNvGrpSpPr/>
            <p:nvPr/>
          </p:nvGrpSpPr>
          <p:grpSpPr>
            <a:xfrm>
              <a:off x="7693120" y="2105216"/>
              <a:ext cx="4029225" cy="1151758"/>
              <a:chOff x="6702261" y="981206"/>
              <a:chExt cx="4029225" cy="1151758"/>
            </a:xfrm>
          </p:grpSpPr>
          <p:sp>
            <p:nvSpPr>
              <p:cNvPr id="47" name="Rectangle 46">
                <a:extLst>
                  <a:ext uri="{FF2B5EF4-FFF2-40B4-BE49-F238E27FC236}">
                    <a16:creationId xmlns:a16="http://schemas.microsoft.com/office/drawing/2014/main" id="{0F645624-2994-4942-8516-24A6A1DBA229}"/>
                  </a:ext>
                </a:extLst>
              </p:cNvPr>
              <p:cNvSpPr/>
              <p:nvPr/>
            </p:nvSpPr>
            <p:spPr>
              <a:xfrm>
                <a:off x="6702261" y="981206"/>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8" name="Straight Arrow Connector 47">
                <a:extLst>
                  <a:ext uri="{FF2B5EF4-FFF2-40B4-BE49-F238E27FC236}">
                    <a16:creationId xmlns:a16="http://schemas.microsoft.com/office/drawing/2014/main" id="{6BD1B215-724B-F040-B16A-D0EBDA740B58}"/>
                  </a:ext>
                </a:extLst>
              </p:cNvPr>
              <p:cNvCxnSpPr>
                <a:cxnSpLocks/>
                <a:endCxn id="49"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E11FF0A8-388E-8642-8166-FA86AEB0FCBD}"/>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51" name="Group 50">
              <a:extLst>
                <a:ext uri="{FF2B5EF4-FFF2-40B4-BE49-F238E27FC236}">
                  <a16:creationId xmlns:a16="http://schemas.microsoft.com/office/drawing/2014/main" id="{DB2AEEA5-F3CA-1E44-960E-875C658FFD49}"/>
                </a:ext>
              </a:extLst>
            </p:cNvPr>
            <p:cNvGrpSpPr/>
            <p:nvPr/>
          </p:nvGrpSpPr>
          <p:grpSpPr>
            <a:xfrm>
              <a:off x="7658822" y="4967820"/>
              <a:ext cx="4075978" cy="1204380"/>
              <a:chOff x="6655508" y="928584"/>
              <a:chExt cx="4075978" cy="1204380"/>
            </a:xfrm>
          </p:grpSpPr>
          <p:sp>
            <p:nvSpPr>
              <p:cNvPr id="53" name="Rectangle 52">
                <a:extLst>
                  <a:ext uri="{FF2B5EF4-FFF2-40B4-BE49-F238E27FC236}">
                    <a16:creationId xmlns:a16="http://schemas.microsoft.com/office/drawing/2014/main" id="{2EABD5DF-7852-5140-ADCB-B6FBF2A62FDC}"/>
                  </a:ext>
                </a:extLst>
              </p:cNvPr>
              <p:cNvSpPr/>
              <p:nvPr/>
            </p:nvSpPr>
            <p:spPr>
              <a:xfrm>
                <a:off x="6655508" y="928584"/>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54" name="Straight Arrow Connector 53">
                <a:extLst>
                  <a:ext uri="{FF2B5EF4-FFF2-40B4-BE49-F238E27FC236}">
                    <a16:creationId xmlns:a16="http://schemas.microsoft.com/office/drawing/2014/main" id="{FF992B8A-B7A6-A44C-A024-236ACB31970F}"/>
                  </a:ext>
                </a:extLst>
              </p:cNvPr>
              <p:cNvCxnSpPr>
                <a:cxnSpLocks/>
                <a:endCxn id="55"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3AB6D34-A1F5-4F4B-BCBD-027AFA3FC28B}"/>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grpSp>
          <p:nvGrpSpPr>
            <p:cNvPr id="57" name="Group 56">
              <a:extLst>
                <a:ext uri="{FF2B5EF4-FFF2-40B4-BE49-F238E27FC236}">
                  <a16:creationId xmlns:a16="http://schemas.microsoft.com/office/drawing/2014/main" id="{E8A132B3-7021-E144-88E5-00CF5D410D31}"/>
                </a:ext>
              </a:extLst>
            </p:cNvPr>
            <p:cNvGrpSpPr/>
            <p:nvPr/>
          </p:nvGrpSpPr>
          <p:grpSpPr>
            <a:xfrm>
              <a:off x="7612069" y="3457334"/>
              <a:ext cx="4110276" cy="1204360"/>
              <a:chOff x="6621210" y="928604"/>
              <a:chExt cx="4110276" cy="1204360"/>
            </a:xfrm>
          </p:grpSpPr>
          <p:sp>
            <p:nvSpPr>
              <p:cNvPr id="59" name="Rectangle 58">
                <a:extLst>
                  <a:ext uri="{FF2B5EF4-FFF2-40B4-BE49-F238E27FC236}">
                    <a16:creationId xmlns:a16="http://schemas.microsoft.com/office/drawing/2014/main" id="{861D17A1-AABC-AC44-AD25-62C332FE0C4C}"/>
                  </a:ext>
                </a:extLst>
              </p:cNvPr>
              <p:cNvSpPr/>
              <p:nvPr/>
            </p:nvSpPr>
            <p:spPr>
              <a:xfrm>
                <a:off x="6621210" y="928604"/>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70B1D685-1832-6949-83A0-092265D772BF}"/>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21630E1-871F-A64B-8430-5DB743B4F78E}"/>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Catalog</a:t>
                </a:r>
                <a:endParaRPr lang="en-US" sz="4000" dirty="0">
                  <a:solidFill>
                    <a:schemeClr val="bg1"/>
                  </a:solidFill>
                </a:endParaRPr>
              </a:p>
            </p:txBody>
          </p:sp>
        </p:grpSp>
        <p:grpSp>
          <p:nvGrpSpPr>
            <p:cNvPr id="2" name="Group 1">
              <a:extLst>
                <a:ext uri="{FF2B5EF4-FFF2-40B4-BE49-F238E27FC236}">
                  <a16:creationId xmlns:a16="http://schemas.microsoft.com/office/drawing/2014/main" id="{ACB26D63-760E-7949-920D-50C4FEB137B9}"/>
                </a:ext>
              </a:extLst>
            </p:cNvPr>
            <p:cNvGrpSpPr/>
            <p:nvPr/>
          </p:nvGrpSpPr>
          <p:grpSpPr>
            <a:xfrm>
              <a:off x="522446" y="2733139"/>
              <a:ext cx="3058954" cy="2891795"/>
              <a:chOff x="304800" y="2515013"/>
              <a:chExt cx="3058954" cy="2891795"/>
            </a:xfrm>
          </p:grpSpPr>
          <p:pic>
            <p:nvPicPr>
              <p:cNvPr id="39" name="Picture 2" descr="Image result for FAT KID">
                <a:extLst>
                  <a:ext uri="{FF2B5EF4-FFF2-40B4-BE49-F238E27FC236}">
                    <a16:creationId xmlns:a16="http://schemas.microsoft.com/office/drawing/2014/main" id="{99CA76CB-C661-3040-BF0D-6D6981FDF46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7532" t="5625" r="11780" b="11415"/>
              <a:stretch/>
            </p:blipFill>
            <p:spPr bwMode="auto">
              <a:xfrm>
                <a:off x="304800" y="3048000"/>
                <a:ext cx="3058954" cy="23588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 name="Picture 4" descr="Image result for Ocelot gateway">
                <a:extLst>
                  <a:ext uri="{FF2B5EF4-FFF2-40B4-BE49-F238E27FC236}">
                    <a16:creationId xmlns:a16="http://schemas.microsoft.com/office/drawing/2014/main" id="{E4DE6CD8-BBC4-7B4B-8B31-1DC70FC91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193" y="2515013"/>
                <a:ext cx="1607255" cy="19009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pic>
          <p:nvPicPr>
            <p:cNvPr id="64" name="Picture 4" descr="Image result for Kubernetes">
              <a:extLst>
                <a:ext uri="{FF2B5EF4-FFF2-40B4-BE49-F238E27FC236}">
                  <a16:creationId xmlns:a16="http://schemas.microsoft.com/office/drawing/2014/main" id="{912977B3-608D-FB48-9D61-F36F1C435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25" y="1829945"/>
              <a:ext cx="1000821" cy="976878"/>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a:extLst>
                <a:ext uri="{FF2B5EF4-FFF2-40B4-BE49-F238E27FC236}">
                  <a16:creationId xmlns:a16="http://schemas.microsoft.com/office/drawing/2014/main" id="{79E0C40E-3103-3F40-A199-3FB14295729D}"/>
                </a:ext>
              </a:extLst>
            </p:cNvPr>
            <p:cNvCxnSpPr>
              <a:cxnSpLocks/>
              <a:endCxn id="64" idx="2"/>
            </p:cNvCxnSpPr>
            <p:nvPr/>
          </p:nvCxnSpPr>
          <p:spPr>
            <a:xfrm flipH="1" flipV="1">
              <a:off x="5879636" y="2806823"/>
              <a:ext cx="1804258" cy="12079"/>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70C90E-FAE2-9747-9BC9-B6533779748F}"/>
                </a:ext>
              </a:extLst>
            </p:cNvPr>
            <p:cNvCxnSpPr>
              <a:cxnSpLocks/>
              <a:endCxn id="64" idx="2"/>
            </p:cNvCxnSpPr>
            <p:nvPr/>
          </p:nvCxnSpPr>
          <p:spPr>
            <a:xfrm flipH="1" flipV="1">
              <a:off x="5879636" y="2806823"/>
              <a:ext cx="1717953" cy="1372214"/>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1DC68F-8404-A04E-BF7C-23C44EBD9229}"/>
                </a:ext>
              </a:extLst>
            </p:cNvPr>
            <p:cNvCxnSpPr>
              <a:cxnSpLocks/>
              <a:endCxn id="64" idx="2"/>
            </p:cNvCxnSpPr>
            <p:nvPr/>
          </p:nvCxnSpPr>
          <p:spPr>
            <a:xfrm flipH="1" flipV="1">
              <a:off x="5879636" y="2806823"/>
              <a:ext cx="1749285" cy="2902577"/>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7035DF-B85D-134F-A777-43885DC19AFB}"/>
                </a:ext>
              </a:extLst>
            </p:cNvPr>
            <p:cNvCxnSpPr>
              <a:cxnSpLocks/>
              <a:stCxn id="41" idx="3"/>
              <a:endCxn id="64" idx="2"/>
            </p:cNvCxnSpPr>
            <p:nvPr/>
          </p:nvCxnSpPr>
          <p:spPr>
            <a:xfrm flipV="1">
              <a:off x="5569031" y="2806823"/>
              <a:ext cx="310605" cy="1609131"/>
            </a:xfrm>
            <a:prstGeom prst="line">
              <a:avLst/>
            </a:prstGeom>
            <a:ln w="50800"/>
          </p:spPr>
          <p:style>
            <a:lnRef idx="1">
              <a:schemeClr val="accent1"/>
            </a:lnRef>
            <a:fillRef idx="0">
              <a:schemeClr val="accent1"/>
            </a:fillRef>
            <a:effectRef idx="0">
              <a:schemeClr val="accent1"/>
            </a:effectRef>
            <a:fontRef idx="minor">
              <a:schemeClr val="tx1"/>
            </a:fontRef>
          </p:style>
        </p:cxnSp>
      </p:grpSp>
      <p:pic>
        <p:nvPicPr>
          <p:cNvPr id="35" name="Picture 2" descr="Image result for Docker Icon">
            <a:extLst>
              <a:ext uri="{FF2B5EF4-FFF2-40B4-BE49-F238E27FC236}">
                <a16:creationId xmlns:a16="http://schemas.microsoft.com/office/drawing/2014/main" id="{589291CF-A06D-40EE-8A71-745F51C90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213" y="3447228"/>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6" name="Picture 2" descr="Image result for Docker Icon">
            <a:extLst>
              <a:ext uri="{FF2B5EF4-FFF2-40B4-BE49-F238E27FC236}">
                <a16:creationId xmlns:a16="http://schemas.microsoft.com/office/drawing/2014/main" id="{6F53A20D-0A69-4563-9576-ED105DECA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0111" y="2383541"/>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7" name="Picture 2" descr="Image result for Docker Icon">
            <a:extLst>
              <a:ext uri="{FF2B5EF4-FFF2-40B4-BE49-F238E27FC236}">
                <a16:creationId xmlns:a16="http://schemas.microsoft.com/office/drawing/2014/main" id="{0A8ADD06-9B32-4FCC-948B-C2C26F6537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5978" y="3771689"/>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8" name="Picture 2" descr="Image result for Docker Icon">
            <a:extLst>
              <a:ext uri="{FF2B5EF4-FFF2-40B4-BE49-F238E27FC236}">
                <a16:creationId xmlns:a16="http://schemas.microsoft.com/office/drawing/2014/main" id="{52840364-D5AD-43FC-BFC2-A9DC4ACE78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8506" y="5275597"/>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709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Thin Gateway</a:t>
            </a:r>
          </a:p>
        </p:txBody>
      </p:sp>
      <p:grpSp>
        <p:nvGrpSpPr>
          <p:cNvPr id="22" name="Group 21">
            <a:extLst>
              <a:ext uri="{FF2B5EF4-FFF2-40B4-BE49-F238E27FC236}">
                <a16:creationId xmlns:a16="http://schemas.microsoft.com/office/drawing/2014/main" id="{5C59F87D-E711-AF48-90AE-7973B60F4161}"/>
              </a:ext>
            </a:extLst>
          </p:cNvPr>
          <p:cNvGrpSpPr/>
          <p:nvPr/>
        </p:nvGrpSpPr>
        <p:grpSpPr>
          <a:xfrm>
            <a:off x="357183" y="1439689"/>
            <a:ext cx="11492404" cy="5094053"/>
            <a:chOff x="357183" y="1439689"/>
            <a:chExt cx="11492404" cy="5094053"/>
          </a:xfrm>
        </p:grpSpPr>
        <p:sp>
          <p:nvSpPr>
            <p:cNvPr id="35" name="Rectangle 34">
              <a:extLst>
                <a:ext uri="{FF2B5EF4-FFF2-40B4-BE49-F238E27FC236}">
                  <a16:creationId xmlns:a16="http://schemas.microsoft.com/office/drawing/2014/main" id="{2B6E82EF-0C47-154B-AD9A-ABB4E3CE83F8}"/>
                </a:ext>
              </a:extLst>
            </p:cNvPr>
            <p:cNvSpPr/>
            <p:nvPr/>
          </p:nvSpPr>
          <p:spPr>
            <a:xfrm>
              <a:off x="357183" y="31419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grpSp>
          <p:nvGrpSpPr>
            <p:cNvPr id="37" name="Group 36">
              <a:extLst>
                <a:ext uri="{FF2B5EF4-FFF2-40B4-BE49-F238E27FC236}">
                  <a16:creationId xmlns:a16="http://schemas.microsoft.com/office/drawing/2014/main" id="{16FC2265-1D94-054D-81CB-F8257D053625}"/>
                </a:ext>
              </a:extLst>
            </p:cNvPr>
            <p:cNvGrpSpPr/>
            <p:nvPr/>
          </p:nvGrpSpPr>
          <p:grpSpPr>
            <a:xfrm>
              <a:off x="7722791" y="1439689"/>
              <a:ext cx="4114341" cy="1152181"/>
              <a:chOff x="6617145" y="980783"/>
              <a:chExt cx="4114341" cy="1152181"/>
            </a:xfrm>
          </p:grpSpPr>
          <p:sp>
            <p:nvSpPr>
              <p:cNvPr id="69" name="Rectangle 68">
                <a:extLst>
                  <a:ext uri="{FF2B5EF4-FFF2-40B4-BE49-F238E27FC236}">
                    <a16:creationId xmlns:a16="http://schemas.microsoft.com/office/drawing/2014/main" id="{64624335-4638-B24C-9A03-C4B5AACE87BD}"/>
                  </a:ext>
                </a:extLst>
              </p:cNvPr>
              <p:cNvSpPr/>
              <p:nvPr/>
            </p:nvSpPr>
            <p:spPr>
              <a:xfrm>
                <a:off x="6617145" y="980783"/>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70" name="Straight Arrow Connector 69">
                <a:extLst>
                  <a:ext uri="{FF2B5EF4-FFF2-40B4-BE49-F238E27FC236}">
                    <a16:creationId xmlns:a16="http://schemas.microsoft.com/office/drawing/2014/main" id="{15A744EB-7113-134B-A286-7FDBF3912587}"/>
                  </a:ext>
                </a:extLst>
              </p:cNvPr>
              <p:cNvCxnSpPr>
                <a:cxnSpLocks/>
                <a:endCxn id="71"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B3722AD6-85FF-F44B-A921-EC2691FC62D4}"/>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73" name="Group 72">
              <a:extLst>
                <a:ext uri="{FF2B5EF4-FFF2-40B4-BE49-F238E27FC236}">
                  <a16:creationId xmlns:a16="http://schemas.microsoft.com/office/drawing/2014/main" id="{BF36A1ED-ACA2-F743-A73A-BF8536C8430C}"/>
                </a:ext>
              </a:extLst>
            </p:cNvPr>
            <p:cNvGrpSpPr/>
            <p:nvPr/>
          </p:nvGrpSpPr>
          <p:grpSpPr>
            <a:xfrm>
              <a:off x="7781553" y="4280846"/>
              <a:ext cx="4068034" cy="1147685"/>
              <a:chOff x="6663452" y="985279"/>
              <a:chExt cx="4068034" cy="1147685"/>
            </a:xfrm>
          </p:grpSpPr>
          <p:sp>
            <p:nvSpPr>
              <p:cNvPr id="75" name="Rectangle 74">
                <a:extLst>
                  <a:ext uri="{FF2B5EF4-FFF2-40B4-BE49-F238E27FC236}">
                    <a16:creationId xmlns:a16="http://schemas.microsoft.com/office/drawing/2014/main" id="{71C26247-2A04-624D-90D8-C141B72F8AD9}"/>
                  </a:ext>
                </a:extLst>
              </p:cNvPr>
              <p:cNvSpPr/>
              <p:nvPr/>
            </p:nvSpPr>
            <p:spPr>
              <a:xfrm>
                <a:off x="6663452" y="985279"/>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76" name="Straight Arrow Connector 75">
                <a:extLst>
                  <a:ext uri="{FF2B5EF4-FFF2-40B4-BE49-F238E27FC236}">
                    <a16:creationId xmlns:a16="http://schemas.microsoft.com/office/drawing/2014/main" id="{9BDD9004-7C0A-DA44-A1D4-0DA067C44073}"/>
                  </a:ext>
                </a:extLst>
              </p:cNvPr>
              <p:cNvCxnSpPr>
                <a:cxnSpLocks/>
                <a:endCxn id="77"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EBE068BB-3145-5E49-AAA7-75A903843D8B}"/>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grpSp>
          <p:nvGrpSpPr>
            <p:cNvPr id="79" name="Group 78">
              <a:extLst>
                <a:ext uri="{FF2B5EF4-FFF2-40B4-BE49-F238E27FC236}">
                  <a16:creationId xmlns:a16="http://schemas.microsoft.com/office/drawing/2014/main" id="{DAFF57E9-FFE6-864B-8F9B-CAD8C2D8A1FB}"/>
                </a:ext>
              </a:extLst>
            </p:cNvPr>
            <p:cNvGrpSpPr/>
            <p:nvPr/>
          </p:nvGrpSpPr>
          <p:grpSpPr>
            <a:xfrm>
              <a:off x="7773609" y="2843109"/>
              <a:ext cx="4063523" cy="1074916"/>
              <a:chOff x="6667963" y="1058048"/>
              <a:chExt cx="4063523" cy="1074916"/>
            </a:xfrm>
          </p:grpSpPr>
          <p:sp>
            <p:nvSpPr>
              <p:cNvPr id="81" name="Rectangle 80">
                <a:extLst>
                  <a:ext uri="{FF2B5EF4-FFF2-40B4-BE49-F238E27FC236}">
                    <a16:creationId xmlns:a16="http://schemas.microsoft.com/office/drawing/2014/main" id="{7825E22C-39E7-EE4E-BBFE-425614A827E2}"/>
                  </a:ext>
                </a:extLst>
              </p:cNvPr>
              <p:cNvSpPr/>
              <p:nvPr/>
            </p:nvSpPr>
            <p:spPr>
              <a:xfrm>
                <a:off x="6667963" y="1058048"/>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82" name="Straight Arrow Connector 81">
                <a:extLst>
                  <a:ext uri="{FF2B5EF4-FFF2-40B4-BE49-F238E27FC236}">
                    <a16:creationId xmlns:a16="http://schemas.microsoft.com/office/drawing/2014/main" id="{BD497D33-DECC-BC44-A180-515187A982DB}"/>
                  </a:ext>
                </a:extLst>
              </p:cNvPr>
              <p:cNvCxnSpPr>
                <a:cxnSpLocks/>
                <a:endCxn id="83" idx="1"/>
              </p:cNvCxnSpPr>
              <p:nvPr/>
            </p:nvCxnSpPr>
            <p:spPr>
              <a:xfrm>
                <a:off x="7434549" y="1666799"/>
                <a:ext cx="751165"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0B2A01FC-5A78-F34F-BFD5-D48B35147EB5}"/>
                  </a:ext>
                </a:extLst>
              </p:cNvPr>
              <p:cNvSpPr/>
              <p:nvPr/>
            </p:nvSpPr>
            <p:spPr>
              <a:xfrm>
                <a:off x="8185714" y="1200633"/>
                <a:ext cx="2545772" cy="93233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Catalog</a:t>
                </a:r>
                <a:endParaRPr lang="en-US" sz="4000" dirty="0">
                  <a:solidFill>
                    <a:schemeClr val="bg1"/>
                  </a:solidFill>
                </a:endParaRPr>
              </a:p>
            </p:txBody>
          </p:sp>
        </p:gr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0403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6" name="Picture 4" descr="Image result for Kubernetes">
              <a:extLst>
                <a:ext uri="{FF2B5EF4-FFF2-40B4-BE49-F238E27FC236}">
                  <a16:creationId xmlns:a16="http://schemas.microsoft.com/office/drawing/2014/main" id="{48AB6F8B-9C3E-3A49-9338-7D900C0D2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425" y="1596737"/>
              <a:ext cx="1000821" cy="9768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FF372F5-8C35-1942-899D-3591275B54D9}"/>
                </a:ext>
              </a:extLst>
            </p:cNvPr>
            <p:cNvCxnSpPr>
              <a:cxnSpLocks/>
              <a:endCxn id="86" idx="2"/>
            </p:cNvCxnSpPr>
            <p:nvPr/>
          </p:nvCxnSpPr>
          <p:spPr>
            <a:xfrm flipH="1">
              <a:off x="4376836" y="2153798"/>
              <a:ext cx="3421845" cy="419817"/>
            </a:xfrm>
            <a:prstGeom prst="line">
              <a:avLst/>
            </a:prstGeom>
            <a:ln w="47625"/>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4083154-0D1A-354A-998F-C5DB395FA6EE}"/>
                </a:ext>
              </a:extLst>
            </p:cNvPr>
            <p:cNvCxnSpPr>
              <a:cxnSpLocks/>
              <a:stCxn id="35" idx="3"/>
              <a:endCxn id="86" idx="2"/>
            </p:cNvCxnSpPr>
            <p:nvPr/>
          </p:nvCxnSpPr>
          <p:spPr>
            <a:xfrm flipV="1">
              <a:off x="2917791" y="2573615"/>
              <a:ext cx="1459045" cy="861753"/>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80D70DE-3A45-2346-A504-E98D5FDB9080}"/>
                </a:ext>
              </a:extLst>
            </p:cNvPr>
            <p:cNvGrpSpPr/>
            <p:nvPr/>
          </p:nvGrpSpPr>
          <p:grpSpPr>
            <a:xfrm>
              <a:off x="3531495" y="5181241"/>
              <a:ext cx="2412105" cy="1352501"/>
              <a:chOff x="3543198" y="5181241"/>
              <a:chExt cx="2412105" cy="1352501"/>
            </a:xfrm>
          </p:grpSpPr>
          <p:sp>
            <p:nvSpPr>
              <p:cNvPr id="11" name="Rounded Rectangle 10">
                <a:extLst>
                  <a:ext uri="{FF2B5EF4-FFF2-40B4-BE49-F238E27FC236}">
                    <a16:creationId xmlns:a16="http://schemas.microsoft.com/office/drawing/2014/main" id="{7F427AF6-B81D-3644-8561-AF6E88F17278}"/>
                  </a:ext>
                </a:extLst>
              </p:cNvPr>
              <p:cNvSpPr/>
              <p:nvPr/>
            </p:nvSpPr>
            <p:spPr>
              <a:xfrm>
                <a:off x="3669303"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1701B51B-0C34-C741-9BEA-26A64AC5DB6E}"/>
                  </a:ext>
                </a:extLst>
              </p:cNvPr>
              <p:cNvGrpSpPr/>
              <p:nvPr/>
            </p:nvGrpSpPr>
            <p:grpSpPr>
              <a:xfrm>
                <a:off x="3543198" y="5181241"/>
                <a:ext cx="2412105" cy="1352501"/>
                <a:chOff x="2771302" y="5302326"/>
                <a:chExt cx="2412105" cy="1352501"/>
              </a:xfrm>
              <a:effectLst/>
            </p:grpSpPr>
            <p:sp>
              <p:nvSpPr>
                <p:cNvPr id="91" name="Rectangle 90">
                  <a:extLst>
                    <a:ext uri="{FF2B5EF4-FFF2-40B4-BE49-F238E27FC236}">
                      <a16:creationId xmlns:a16="http://schemas.microsoft.com/office/drawing/2014/main" id="{1E1D525E-B894-9B42-AEED-21C38DB75DA4}"/>
                    </a:ext>
                  </a:extLst>
                </p:cNvPr>
                <p:cNvSpPr/>
                <p:nvPr/>
              </p:nvSpPr>
              <p:spPr>
                <a:xfrm>
                  <a:off x="2771302" y="5302326"/>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pic>
              <p:nvPicPr>
                <p:cNvPr id="90" name="Picture 2" descr="Image result for Istio Service Logo">
                  <a:extLst>
                    <a:ext uri="{FF2B5EF4-FFF2-40B4-BE49-F238E27FC236}">
                      <a16:creationId xmlns:a16="http://schemas.microsoft.com/office/drawing/2014/main" id="{F42459C7-CDBA-4943-9790-948DB0938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3599" y="5428068"/>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92" name="Straight Arrow Connector 91">
              <a:extLst>
                <a:ext uri="{FF2B5EF4-FFF2-40B4-BE49-F238E27FC236}">
                  <a16:creationId xmlns:a16="http://schemas.microsoft.com/office/drawing/2014/main" id="{487ADACC-CCD6-9343-9BBB-3D88953D913F}"/>
                </a:ext>
              </a:extLst>
            </p:cNvPr>
            <p:cNvCxnSpPr>
              <a:cxnSpLocks/>
            </p:cNvCxnSpPr>
            <p:nvPr/>
          </p:nvCxnSpPr>
          <p:spPr>
            <a:xfrm>
              <a:off x="2288257" y="3918025"/>
              <a:ext cx="1122354" cy="1419802"/>
            </a:xfrm>
            <a:prstGeom prst="straightConnector1">
              <a:avLst/>
            </a:prstGeom>
            <a:ln w="79375">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690A9AC-698A-894F-9626-664D030FF99F}"/>
                </a:ext>
              </a:extLst>
            </p:cNvPr>
            <p:cNvCxnSpPr>
              <a:cxnSpLocks/>
            </p:cNvCxnSpPr>
            <p:nvPr/>
          </p:nvCxnSpPr>
          <p:spPr>
            <a:xfrm flipH="1" flipV="1">
              <a:off x="2667000" y="3847604"/>
              <a:ext cx="887450" cy="1138147"/>
            </a:xfrm>
            <a:prstGeom prst="straightConnector1">
              <a:avLst/>
            </a:prstGeom>
            <a:ln w="79375">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752D491-50E4-5140-9507-BC4009069766}"/>
                </a:ext>
              </a:extLst>
            </p:cNvPr>
            <p:cNvCxnSpPr>
              <a:cxnSpLocks/>
            </p:cNvCxnSpPr>
            <p:nvPr/>
          </p:nvCxnSpPr>
          <p:spPr>
            <a:xfrm flipV="1">
              <a:off x="5930066" y="2290743"/>
              <a:ext cx="1909173" cy="2901287"/>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CD33C95-B5C2-1649-B5C5-31D8609E8FF1}"/>
                </a:ext>
              </a:extLst>
            </p:cNvPr>
            <p:cNvCxnSpPr>
              <a:cxnSpLocks/>
            </p:cNvCxnSpPr>
            <p:nvPr/>
          </p:nvCxnSpPr>
          <p:spPr>
            <a:xfrm flipV="1">
              <a:off x="5943600" y="5119620"/>
              <a:ext cx="1864966" cy="724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46D490C-9AC2-D742-B95C-325CC9D1B63D}"/>
                </a:ext>
              </a:extLst>
            </p:cNvPr>
            <p:cNvCxnSpPr>
              <a:cxnSpLocks/>
            </p:cNvCxnSpPr>
            <p:nvPr/>
          </p:nvCxnSpPr>
          <p:spPr>
            <a:xfrm flipV="1">
              <a:off x="5920001" y="3681125"/>
              <a:ext cx="1927182" cy="153401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6756E94-3193-A14D-AD12-9FF6225BF527}"/>
                </a:ext>
              </a:extLst>
            </p:cNvPr>
            <p:cNvCxnSpPr>
              <a:cxnSpLocks/>
              <a:endCxn id="86" idx="2"/>
            </p:cNvCxnSpPr>
            <p:nvPr/>
          </p:nvCxnSpPr>
          <p:spPr>
            <a:xfrm flipH="1" flipV="1">
              <a:off x="4376836" y="2573615"/>
              <a:ext cx="3366872" cy="2392116"/>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0CF9B48-1331-4245-967C-2284424DAB61}"/>
                </a:ext>
              </a:extLst>
            </p:cNvPr>
            <p:cNvCxnSpPr>
              <a:cxnSpLocks/>
              <a:endCxn id="86" idx="2"/>
            </p:cNvCxnSpPr>
            <p:nvPr/>
          </p:nvCxnSpPr>
          <p:spPr>
            <a:xfrm flipH="1" flipV="1">
              <a:off x="4376836" y="2573615"/>
              <a:ext cx="3335540" cy="861753"/>
            </a:xfrm>
            <a:prstGeom prst="line">
              <a:avLst/>
            </a:prstGeom>
            <a:ln w="508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40" name="Picture 2" descr="Image result for Docker Icon">
            <a:extLst>
              <a:ext uri="{FF2B5EF4-FFF2-40B4-BE49-F238E27FC236}">
                <a16:creationId xmlns:a16="http://schemas.microsoft.com/office/drawing/2014/main" id="{2E5F11A6-8FDA-40C8-B55D-B139AB82C3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541" y="455053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1" name="Picture 2" descr="Image result for Docker Icon">
            <a:extLst>
              <a:ext uri="{FF2B5EF4-FFF2-40B4-BE49-F238E27FC236}">
                <a16:creationId xmlns:a16="http://schemas.microsoft.com/office/drawing/2014/main" id="{5883543B-672A-45E7-8C82-63EA8B52B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1541" y="3127871"/>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2" name="Picture 2" descr="Image result for Docker Icon">
            <a:extLst>
              <a:ext uri="{FF2B5EF4-FFF2-40B4-BE49-F238E27FC236}">
                <a16:creationId xmlns:a16="http://schemas.microsoft.com/office/drawing/2014/main" id="{E5C0328A-CDAB-4ED0-93F6-9B5541243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465" y="1716456"/>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43" name="Picture 2" descr="Image result for Docker Icon">
            <a:extLst>
              <a:ext uri="{FF2B5EF4-FFF2-40B4-BE49-F238E27FC236}">
                <a16:creationId xmlns:a16="http://schemas.microsoft.com/office/drawing/2014/main" id="{D9FA6493-353C-41D9-975A-AA50C2757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9139" y="227843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89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Istio</a:t>
            </a:r>
          </a:p>
        </p:txBody>
      </p:sp>
      <p:grpSp>
        <p:nvGrpSpPr>
          <p:cNvPr id="12" name="Group 11">
            <a:extLst>
              <a:ext uri="{FF2B5EF4-FFF2-40B4-BE49-F238E27FC236}">
                <a16:creationId xmlns:a16="http://schemas.microsoft.com/office/drawing/2014/main" id="{C80D70DE-3A45-2346-A504-E98D5FDB9080}"/>
              </a:ext>
            </a:extLst>
          </p:cNvPr>
          <p:cNvGrpSpPr/>
          <p:nvPr/>
        </p:nvGrpSpPr>
        <p:grpSpPr>
          <a:xfrm>
            <a:off x="685800" y="2546007"/>
            <a:ext cx="2412105" cy="1352501"/>
            <a:chOff x="3543198" y="5181241"/>
            <a:chExt cx="2412105" cy="1352501"/>
          </a:xfrm>
        </p:grpSpPr>
        <p:sp>
          <p:nvSpPr>
            <p:cNvPr id="11" name="Rounded Rectangle 10">
              <a:extLst>
                <a:ext uri="{FF2B5EF4-FFF2-40B4-BE49-F238E27FC236}">
                  <a16:creationId xmlns:a16="http://schemas.microsoft.com/office/drawing/2014/main" id="{7F427AF6-B81D-3644-8561-AF6E88F17278}"/>
                </a:ext>
              </a:extLst>
            </p:cNvPr>
            <p:cNvSpPr/>
            <p:nvPr/>
          </p:nvSpPr>
          <p:spPr>
            <a:xfrm>
              <a:off x="3669303"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9" name="Group 88">
              <a:extLst>
                <a:ext uri="{FF2B5EF4-FFF2-40B4-BE49-F238E27FC236}">
                  <a16:creationId xmlns:a16="http://schemas.microsoft.com/office/drawing/2014/main" id="{1701B51B-0C34-C741-9BEA-26A64AC5DB6E}"/>
                </a:ext>
              </a:extLst>
            </p:cNvPr>
            <p:cNvGrpSpPr/>
            <p:nvPr/>
          </p:nvGrpSpPr>
          <p:grpSpPr>
            <a:xfrm>
              <a:off x="3543198" y="5181241"/>
              <a:ext cx="2412105" cy="1352501"/>
              <a:chOff x="2771302" y="5302326"/>
              <a:chExt cx="2412105" cy="1352501"/>
            </a:xfrm>
            <a:effectLst/>
          </p:grpSpPr>
          <p:sp>
            <p:nvSpPr>
              <p:cNvPr id="91" name="Rectangle 90">
                <a:extLst>
                  <a:ext uri="{FF2B5EF4-FFF2-40B4-BE49-F238E27FC236}">
                    <a16:creationId xmlns:a16="http://schemas.microsoft.com/office/drawing/2014/main" id="{1E1D525E-B894-9B42-AEED-21C38DB75DA4}"/>
                  </a:ext>
                </a:extLst>
              </p:cNvPr>
              <p:cNvSpPr/>
              <p:nvPr/>
            </p:nvSpPr>
            <p:spPr>
              <a:xfrm>
                <a:off x="2771302" y="5302326"/>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pic>
            <p:nvPicPr>
              <p:cNvPr id="90" name="Picture 2" descr="Image result for Istio Service Logo">
                <a:extLst>
                  <a:ext uri="{FF2B5EF4-FFF2-40B4-BE49-F238E27FC236}">
                    <a16:creationId xmlns:a16="http://schemas.microsoft.com/office/drawing/2014/main" id="{F42459C7-CDBA-4943-9790-948DB0938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599" y="5428068"/>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sp>
        <p:nvSpPr>
          <p:cNvPr id="38" name="Rectangle 37">
            <a:extLst>
              <a:ext uri="{FF2B5EF4-FFF2-40B4-BE49-F238E27FC236}">
                <a16:creationId xmlns:a16="http://schemas.microsoft.com/office/drawing/2014/main" id="{2D3ADFEF-7B55-4100-BA69-E84CC0F5FB72}"/>
              </a:ext>
            </a:extLst>
          </p:cNvPr>
          <p:cNvSpPr/>
          <p:nvPr/>
        </p:nvSpPr>
        <p:spPr>
          <a:xfrm>
            <a:off x="3657600" y="1698764"/>
            <a:ext cx="8784609" cy="3046988"/>
          </a:xfrm>
          <a:prstGeom prst="rect">
            <a:avLst/>
          </a:prstGeom>
          <a:effectLst>
            <a:outerShdw blurRad="50800" dist="38100" dir="2700000" algn="tl" rotWithShape="0">
              <a:prstClr val="black">
                <a:alpha val="40000"/>
              </a:prstClr>
            </a:outerShdw>
          </a:effectLst>
        </p:spPr>
        <p:txBody>
          <a:bodyPr wrap="square">
            <a:spAutoFit/>
          </a:bodyPr>
          <a:lstStyle/>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Inventory and Visibility of Services</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Performance Management</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Security Policy Management</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Traffic Management</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Native Reliability</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Chaos Engineering Testing</a:t>
            </a:r>
          </a:p>
        </p:txBody>
      </p:sp>
    </p:spTree>
    <p:extLst>
      <p:ext uri="{BB962C8B-B14F-4D97-AF65-F5344CB8AC3E}">
        <p14:creationId xmlns:p14="http://schemas.microsoft.com/office/powerpoint/2010/main" val="2869583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Canary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7046"/>
            <a:ext cx="11606068" cy="3726085"/>
            <a:chOff x="357183" y="1797046"/>
            <a:chExt cx="11606068" cy="3726085"/>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685183" y="4030902"/>
              <a:ext cx="4196817" cy="1198954"/>
              <a:chOff x="6534669" y="934010"/>
              <a:chExt cx="4196817" cy="1198954"/>
            </a:xfrm>
          </p:grpSpPr>
          <p:sp>
            <p:nvSpPr>
              <p:cNvPr id="45" name="Rectangle 44">
                <a:extLst>
                  <a:ext uri="{FF2B5EF4-FFF2-40B4-BE49-F238E27FC236}">
                    <a16:creationId xmlns:a16="http://schemas.microsoft.com/office/drawing/2014/main" id="{6F85ACBC-D4E1-E846-B09A-1AAC5CD86F66}"/>
                  </a:ext>
                </a:extLst>
              </p:cNvPr>
              <p:cNvSpPr/>
              <p:nvPr/>
            </p:nvSpPr>
            <p:spPr>
              <a:xfrm>
                <a:off x="6534669" y="93401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bg1"/>
                    </a:solidFill>
                  </a:rPr>
                  <a:t>Ledger V2</a:t>
                </a:r>
                <a:endParaRPr lang="en-US" sz="3600" dirty="0">
                  <a:solidFill>
                    <a:schemeClr val="bg1"/>
                  </a:solidFill>
                </a:endParaRPr>
              </a:p>
            </p:txBody>
          </p:sp>
        </p:grpSp>
        <p:cxnSp>
          <p:nvCxnSpPr>
            <p:cNvPr id="53" name="Straight Arrow Connector 52">
              <a:extLst>
                <a:ext uri="{FF2B5EF4-FFF2-40B4-BE49-F238E27FC236}">
                  <a16:creationId xmlns:a16="http://schemas.microsoft.com/office/drawing/2014/main" id="{C9FB70D9-4A30-CA40-B5B7-B65E2E2B96C4}"/>
                </a:ext>
              </a:extLst>
            </p:cNvPr>
            <p:cNvCxnSpPr>
              <a:cxnSpLocks/>
            </p:cNvCxnSpPr>
            <p:nvPr/>
          </p:nvCxnSpPr>
          <p:spPr>
            <a:xfrm flipV="1">
              <a:off x="6626462" y="2928844"/>
              <a:ext cx="1245190" cy="919476"/>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797969" y="1797046"/>
              <a:ext cx="4165282" cy="1131798"/>
              <a:chOff x="6566204" y="1001166"/>
              <a:chExt cx="4165282" cy="1131798"/>
            </a:xfrm>
          </p:grpSpPr>
          <p:sp>
            <p:nvSpPr>
              <p:cNvPr id="59" name="Rectangle 58">
                <a:extLst>
                  <a:ext uri="{FF2B5EF4-FFF2-40B4-BE49-F238E27FC236}">
                    <a16:creationId xmlns:a16="http://schemas.microsoft.com/office/drawing/2014/main" id="{321DF3D7-4713-144B-997B-D93A59CE9915}"/>
                  </a:ext>
                </a:extLst>
              </p:cNvPr>
              <p:cNvSpPr/>
              <p:nvPr/>
            </p:nvSpPr>
            <p:spPr>
              <a:xfrm>
                <a:off x="6566204" y="1001166"/>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bg1"/>
                    </a:solidFill>
                  </a:rPr>
                  <a:t>Ledger V1</a:t>
                </a:r>
                <a:endParaRPr lang="en-US" sz="3600" dirty="0">
                  <a:solidFill>
                    <a:schemeClr val="bg1"/>
                  </a:solidFill>
                </a:endParaRPr>
              </a:p>
            </p:txBody>
          </p:sp>
        </p:grpSp>
        <p:cxnSp>
          <p:nvCxnSpPr>
            <p:cNvPr id="62" name="Straight Arrow Connector 61">
              <a:extLst>
                <a:ext uri="{FF2B5EF4-FFF2-40B4-BE49-F238E27FC236}">
                  <a16:creationId xmlns:a16="http://schemas.microsoft.com/office/drawing/2014/main" id="{15987F96-1FD1-D142-A38A-1204E7A75F7C}"/>
                </a:ext>
              </a:extLst>
            </p:cNvPr>
            <p:cNvCxnSpPr>
              <a:cxnSpLocks/>
            </p:cNvCxnSpPr>
            <p:nvPr/>
          </p:nvCxnSpPr>
          <p:spPr>
            <a:xfrm>
              <a:off x="6626462" y="3848320"/>
              <a:ext cx="1135379" cy="80049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34F70FD-AD6B-364A-B84D-50723B0D4117}"/>
                </a:ext>
              </a:extLst>
            </p:cNvPr>
            <p:cNvSpPr/>
            <p:nvPr/>
          </p:nvSpPr>
          <p:spPr>
            <a:xfrm>
              <a:off x="7046581" y="2173069"/>
              <a:ext cx="715260" cy="646331"/>
            </a:xfrm>
            <a:prstGeom prst="rect">
              <a:avLst/>
            </a:prstGeom>
            <a:effectLst>
              <a:outerShdw blurRad="50800" dist="38100" dir="2700000" algn="tl" rotWithShape="0">
                <a:prstClr val="black">
                  <a:alpha val="40000"/>
                </a:prstClr>
              </a:outerShdw>
            </a:effectLst>
          </p:spPr>
          <p:txBody>
            <a:bodyPr wrap="none">
              <a:spAutoFit/>
            </a:bodyPr>
            <a:lstStyle/>
            <a:p>
              <a:r>
                <a:rPr lang="en-US" sz="3600" b="1" dirty="0">
                  <a:solidFill>
                    <a:schemeClr val="bg1"/>
                  </a:solidFill>
                  <a:latin typeface="Segoe UI Light" panose="020B0502040204020203" pitchFamily="34" charset="0"/>
                  <a:cs typeface="Segoe UI Light" panose="020B0502040204020203" pitchFamily="34" charset="0"/>
                </a:rPr>
                <a:t>EU</a:t>
              </a:r>
              <a:endParaRPr lang="en-US" sz="3600" dirty="0">
                <a:solidFill>
                  <a:schemeClr val="bg1"/>
                </a:solidFill>
              </a:endParaRPr>
            </a:p>
          </p:txBody>
        </p:sp>
        <p:sp>
          <p:nvSpPr>
            <p:cNvPr id="64" name="Rectangle 63">
              <a:extLst>
                <a:ext uri="{FF2B5EF4-FFF2-40B4-BE49-F238E27FC236}">
                  <a16:creationId xmlns:a16="http://schemas.microsoft.com/office/drawing/2014/main" id="{6219F280-8D6B-F642-8688-62997760C0C0}"/>
                </a:ext>
              </a:extLst>
            </p:cNvPr>
            <p:cNvSpPr/>
            <p:nvPr/>
          </p:nvSpPr>
          <p:spPr>
            <a:xfrm>
              <a:off x="6661860" y="4876800"/>
              <a:ext cx="1099981" cy="646331"/>
            </a:xfrm>
            <a:prstGeom prst="rect">
              <a:avLst/>
            </a:prstGeom>
          </p:spPr>
          <p:txBody>
            <a:bodyPr wrap="none">
              <a:spAutoFit/>
            </a:bodyPr>
            <a:lstStyle/>
            <a:p>
              <a:r>
                <a:rPr lang="en-US" sz="3600" b="1" dirty="0">
                  <a:solidFill>
                    <a:schemeClr val="bg1"/>
                  </a:solidFill>
                  <a:latin typeface="Segoe UI Light" panose="020B0502040204020203" pitchFamily="34" charset="0"/>
                  <a:cs typeface="Segoe UI Light" panose="020B0502040204020203" pitchFamily="34" charset="0"/>
                </a:rPr>
                <a:t>ASIA</a:t>
              </a:r>
              <a:endParaRPr lang="en-US" sz="3600" dirty="0">
                <a:solidFill>
                  <a:schemeClr val="bg1"/>
                </a:solidFill>
              </a:endParaRPr>
            </a:p>
          </p:txBody>
        </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pic>
        <p:nvPicPr>
          <p:cNvPr id="29" name="Picture 2" descr="Image result for Docker Icon">
            <a:extLst>
              <a:ext uri="{FF2B5EF4-FFF2-40B4-BE49-F238E27FC236}">
                <a16:creationId xmlns:a16="http://schemas.microsoft.com/office/drawing/2014/main" id="{D5F162C0-E8C9-45F2-AF4D-BC80076ED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577" y="208998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0" name="Picture 2" descr="Image result for Docker Icon">
            <a:extLst>
              <a:ext uri="{FF2B5EF4-FFF2-40B4-BE49-F238E27FC236}">
                <a16:creationId xmlns:a16="http://schemas.microsoft.com/office/drawing/2014/main" id="{E75EAEA0-0130-401C-A13B-0C7FC1F5F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711" y="2819400"/>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2" name="Picture 2" descr="Image result for Docker Icon">
            <a:extLst>
              <a:ext uri="{FF2B5EF4-FFF2-40B4-BE49-F238E27FC236}">
                <a16:creationId xmlns:a16="http://schemas.microsoft.com/office/drawing/2014/main" id="{5BEFA291-B599-4539-B40D-1E14F2426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791" y="4397352"/>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866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Blue Green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5800"/>
            <a:ext cx="11606068" cy="3434056"/>
            <a:chOff x="357183" y="1795800"/>
            <a:chExt cx="11606068" cy="3434056"/>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871652" y="4096812"/>
              <a:ext cx="4010348" cy="1133044"/>
              <a:chOff x="6721138" y="999920"/>
              <a:chExt cx="4010348" cy="1133044"/>
            </a:xfrm>
          </p:grpSpPr>
          <p:sp>
            <p:nvSpPr>
              <p:cNvPr id="45" name="Rectangle 44">
                <a:extLst>
                  <a:ext uri="{FF2B5EF4-FFF2-40B4-BE49-F238E27FC236}">
                    <a16:creationId xmlns:a16="http://schemas.microsoft.com/office/drawing/2014/main" id="{6F85ACBC-D4E1-E846-B09A-1AAC5CD86F66}"/>
                  </a:ext>
                </a:extLst>
              </p:cNvPr>
              <p:cNvSpPr/>
              <p:nvPr/>
            </p:nvSpPr>
            <p:spPr>
              <a:xfrm>
                <a:off x="6721138" y="99992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rgbClr val="00B0F0"/>
                    </a:solidFill>
                  </a:rPr>
                  <a:t>    </a:t>
                </a:r>
                <a:r>
                  <a:rPr lang="en-US" sz="3200" dirty="0">
                    <a:solidFill>
                      <a:srgbClr val="00B0F0"/>
                    </a:solidFill>
                  </a:rPr>
                  <a:t>Ledger V2</a:t>
                </a:r>
                <a:endParaRPr lang="en-US" sz="3600" dirty="0">
                  <a:solidFill>
                    <a:srgbClr val="00B0F0"/>
                  </a:solidFill>
                </a:endParaRPr>
              </a:p>
            </p:txBody>
          </p:sp>
        </p:grpSp>
        <p:cxnSp>
          <p:nvCxnSpPr>
            <p:cNvPr id="53" name="Straight Arrow Connector 52">
              <a:extLst>
                <a:ext uri="{FF2B5EF4-FFF2-40B4-BE49-F238E27FC236}">
                  <a16:creationId xmlns:a16="http://schemas.microsoft.com/office/drawing/2014/main" id="{C9FB70D9-4A30-CA40-B5B7-B65E2E2B96C4}"/>
                </a:ext>
              </a:extLst>
            </p:cNvPr>
            <p:cNvCxnSpPr>
              <a:cxnSpLocks/>
              <a:stCxn id="65" idx="3"/>
            </p:cNvCxnSpPr>
            <p:nvPr/>
          </p:nvCxnSpPr>
          <p:spPr>
            <a:xfrm flipV="1">
              <a:off x="6526905" y="2928845"/>
              <a:ext cx="1344747" cy="1043722"/>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952903" y="1795800"/>
              <a:ext cx="4010348" cy="1133044"/>
              <a:chOff x="6721138" y="999920"/>
              <a:chExt cx="4010348" cy="1133044"/>
            </a:xfrm>
          </p:grpSpPr>
          <p:sp>
            <p:nvSpPr>
              <p:cNvPr id="59" name="Rectangle 58">
                <a:extLst>
                  <a:ext uri="{FF2B5EF4-FFF2-40B4-BE49-F238E27FC236}">
                    <a16:creationId xmlns:a16="http://schemas.microsoft.com/office/drawing/2014/main" id="{321DF3D7-4713-144B-997B-D93A59CE9915}"/>
                  </a:ext>
                </a:extLst>
              </p:cNvPr>
              <p:cNvSpPr/>
              <p:nvPr/>
            </p:nvSpPr>
            <p:spPr>
              <a:xfrm>
                <a:off x="6721138" y="999920"/>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accent6">
                        <a:lumMod val="75000"/>
                      </a:schemeClr>
                    </a:solidFill>
                  </a:rPr>
                  <a:t>Ledger V1</a:t>
                </a:r>
                <a:endParaRPr lang="en-US" sz="3600" dirty="0">
                  <a:solidFill>
                    <a:schemeClr val="accent6">
                      <a:lumMod val="75000"/>
                    </a:schemeClr>
                  </a:solidFill>
                </a:endParaRPr>
              </a:p>
            </p:txBody>
          </p:sp>
        </p:gr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pic>
        <p:nvPicPr>
          <p:cNvPr id="26" name="Picture 2" descr="Image result for Docker Icon">
            <a:extLst>
              <a:ext uri="{FF2B5EF4-FFF2-40B4-BE49-F238E27FC236}">
                <a16:creationId xmlns:a16="http://schemas.microsoft.com/office/drawing/2014/main" id="{C149161A-B257-411C-9669-D421FF121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085" y="206075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7" name="Picture 2" descr="Image result for Docker Icon">
            <a:extLst>
              <a:ext uri="{FF2B5EF4-FFF2-40B4-BE49-F238E27FC236}">
                <a16:creationId xmlns:a16="http://schemas.microsoft.com/office/drawing/2014/main" id="{77ECF9BA-5B50-4B06-A68D-B247062D1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09" y="4404589"/>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descr="Image result for Docker Icon">
            <a:extLst>
              <a:ext uri="{FF2B5EF4-FFF2-40B4-BE49-F238E27FC236}">
                <a16:creationId xmlns:a16="http://schemas.microsoft.com/office/drawing/2014/main" id="{464133FF-4E2F-4F89-8656-342D560D9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959" y="2725461"/>
            <a:ext cx="1301658" cy="74015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5107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0" y="381000"/>
            <a:ext cx="12192000" cy="1246909"/>
          </a:xfrm>
          <a:effectLst>
            <a:outerShdw blurRad="50800" dist="38100" dir="2700000" algn="tl" rotWithShape="0">
              <a:prstClr val="black">
                <a:alpha val="40000"/>
              </a:prstClr>
            </a:outerShdw>
          </a:effectLst>
        </p:spPr>
        <p:txBody>
          <a:bodyPr>
            <a:normAutofit/>
          </a:bodyPr>
          <a:lstStyle/>
          <a:p>
            <a:pPr algn="ctr"/>
            <a:r>
              <a:rPr lang="en-US" dirty="0">
                <a:solidFill>
                  <a:schemeClr val="bg1"/>
                </a:solidFill>
                <a:latin typeface="Segoe UI Light" panose="020B0502040204020203" pitchFamily="34" charset="0"/>
                <a:cs typeface="Segoe UI Light" panose="020B0502040204020203" pitchFamily="34" charset="0"/>
              </a:rPr>
              <a:t>Blue Green Deployment</a:t>
            </a:r>
          </a:p>
        </p:txBody>
      </p:sp>
      <p:grpSp>
        <p:nvGrpSpPr>
          <p:cNvPr id="6" name="Group 5">
            <a:extLst>
              <a:ext uri="{FF2B5EF4-FFF2-40B4-BE49-F238E27FC236}">
                <a16:creationId xmlns:a16="http://schemas.microsoft.com/office/drawing/2014/main" id="{BC5E4A80-8448-5345-9DCC-885E48356E1F}"/>
              </a:ext>
            </a:extLst>
          </p:cNvPr>
          <p:cNvGrpSpPr/>
          <p:nvPr/>
        </p:nvGrpSpPr>
        <p:grpSpPr>
          <a:xfrm>
            <a:off x="304800" y="1795800"/>
            <a:ext cx="11606068" cy="3434056"/>
            <a:chOff x="357183" y="1795800"/>
            <a:chExt cx="11606068" cy="3434056"/>
          </a:xfrm>
        </p:grpSpPr>
        <p:sp>
          <p:nvSpPr>
            <p:cNvPr id="35" name="Rectangle 34">
              <a:extLst>
                <a:ext uri="{FF2B5EF4-FFF2-40B4-BE49-F238E27FC236}">
                  <a16:creationId xmlns:a16="http://schemas.microsoft.com/office/drawing/2014/main" id="{2B6E82EF-0C47-154B-AD9A-ABB4E3CE83F8}"/>
                </a:ext>
              </a:extLst>
            </p:cNvPr>
            <p:cNvSpPr/>
            <p:nvPr/>
          </p:nvSpPr>
          <p:spPr>
            <a:xfrm>
              <a:off x="357183" y="3718522"/>
              <a:ext cx="2560608"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pic>
          <p:nvPicPr>
            <p:cNvPr id="84" name="Picture 4" descr="Image result for Ocelot gateway">
              <a:extLst>
                <a:ext uri="{FF2B5EF4-FFF2-40B4-BE49-F238E27FC236}">
                  <a16:creationId xmlns:a16="http://schemas.microsoft.com/office/drawing/2014/main" id="{1153BCC6-A469-904E-B0DD-2E8DEF2F6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16" y="2616953"/>
              <a:ext cx="818317" cy="9678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4E479152-6B6E-414E-9E0C-1549EE6600A2}"/>
                </a:ext>
              </a:extLst>
            </p:cNvPr>
            <p:cNvGrpSpPr/>
            <p:nvPr/>
          </p:nvGrpSpPr>
          <p:grpSpPr>
            <a:xfrm>
              <a:off x="7871652" y="4096812"/>
              <a:ext cx="4010348" cy="1133044"/>
              <a:chOff x="6721138" y="999920"/>
              <a:chExt cx="4010348" cy="1133044"/>
            </a:xfrm>
          </p:grpSpPr>
          <p:sp>
            <p:nvSpPr>
              <p:cNvPr id="45" name="Rectangle 44">
                <a:extLst>
                  <a:ext uri="{FF2B5EF4-FFF2-40B4-BE49-F238E27FC236}">
                    <a16:creationId xmlns:a16="http://schemas.microsoft.com/office/drawing/2014/main" id="{6F85ACBC-D4E1-E846-B09A-1AAC5CD86F66}"/>
                  </a:ext>
                </a:extLst>
              </p:cNvPr>
              <p:cNvSpPr/>
              <p:nvPr/>
            </p:nvSpPr>
            <p:spPr>
              <a:xfrm>
                <a:off x="6721138" y="999920"/>
                <a:ext cx="832216" cy="307777"/>
              </a:xfrm>
              <a:prstGeom prst="rect">
                <a:avLst/>
              </a:prstGeom>
              <a:ln>
                <a:noFill/>
              </a:ln>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A341186A-0760-1F45-83D8-68870CC135A3}"/>
                  </a:ext>
                </a:extLst>
              </p:cNvPr>
              <p:cNvCxnSpPr>
                <a:cxnSpLocks/>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8CC62CC-47CE-C14A-91C2-157A0753D4D7}"/>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rgbClr val="00B0F0"/>
                    </a:solidFill>
                  </a:rPr>
                  <a:t>    </a:t>
                </a:r>
                <a:r>
                  <a:rPr lang="en-US" sz="3200" dirty="0">
                    <a:solidFill>
                      <a:srgbClr val="00B0F0"/>
                    </a:solidFill>
                  </a:rPr>
                  <a:t>Ledger V2</a:t>
                </a:r>
                <a:endParaRPr lang="en-US" sz="3600" dirty="0">
                  <a:solidFill>
                    <a:srgbClr val="00B0F0"/>
                  </a:solidFill>
                </a:endParaRPr>
              </a:p>
            </p:txBody>
          </p:sp>
        </p:grpSp>
        <p:cxnSp>
          <p:nvCxnSpPr>
            <p:cNvPr id="54" name="Straight Arrow Connector 53">
              <a:extLst>
                <a:ext uri="{FF2B5EF4-FFF2-40B4-BE49-F238E27FC236}">
                  <a16:creationId xmlns:a16="http://schemas.microsoft.com/office/drawing/2014/main" id="{DE217F84-3DEF-E640-8776-A5F759B78DAC}"/>
                </a:ext>
              </a:extLst>
            </p:cNvPr>
            <p:cNvCxnSpPr>
              <a:cxnSpLocks/>
            </p:cNvCxnSpPr>
            <p:nvPr/>
          </p:nvCxnSpPr>
          <p:spPr>
            <a:xfrm>
              <a:off x="3048000" y="3885623"/>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681B87C-FB26-F647-8203-FFDC917393BB}"/>
                </a:ext>
              </a:extLst>
            </p:cNvPr>
            <p:cNvCxnSpPr>
              <a:cxnSpLocks/>
            </p:cNvCxnSpPr>
            <p:nvPr/>
          </p:nvCxnSpPr>
          <p:spPr>
            <a:xfrm flipH="1">
              <a:off x="3048000" y="4179069"/>
              <a:ext cx="890648" cy="0"/>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63E8EAD-5E67-224E-B0A4-C13EF824013A}"/>
                </a:ext>
              </a:extLst>
            </p:cNvPr>
            <p:cNvGrpSpPr/>
            <p:nvPr/>
          </p:nvGrpSpPr>
          <p:grpSpPr>
            <a:xfrm>
              <a:off x="7952903" y="1795800"/>
              <a:ext cx="4010348" cy="1133044"/>
              <a:chOff x="6721138" y="999920"/>
              <a:chExt cx="4010348" cy="1133044"/>
            </a:xfrm>
          </p:grpSpPr>
          <p:sp>
            <p:nvSpPr>
              <p:cNvPr id="59" name="Rectangle 58">
                <a:extLst>
                  <a:ext uri="{FF2B5EF4-FFF2-40B4-BE49-F238E27FC236}">
                    <a16:creationId xmlns:a16="http://schemas.microsoft.com/office/drawing/2014/main" id="{321DF3D7-4713-144B-997B-D93A59CE9915}"/>
                  </a:ext>
                </a:extLst>
              </p:cNvPr>
              <p:cNvSpPr/>
              <p:nvPr/>
            </p:nvSpPr>
            <p:spPr>
              <a:xfrm>
                <a:off x="6721138" y="999920"/>
                <a:ext cx="832216" cy="307777"/>
              </a:xfrm>
              <a:prstGeom prst="rect">
                <a:avLst/>
              </a:prstGeom>
              <a:effectLst>
                <a:outerShdw blurRad="50800" dist="38100" dir="2700000" algn="tl" rotWithShape="0">
                  <a:prstClr val="black">
                    <a:alpha val="40000"/>
                  </a:prstClr>
                </a:outerShdw>
              </a:effectLst>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60" name="Straight Arrow Connector 59">
                <a:extLst>
                  <a:ext uri="{FF2B5EF4-FFF2-40B4-BE49-F238E27FC236}">
                    <a16:creationId xmlns:a16="http://schemas.microsoft.com/office/drawing/2014/main" id="{3F89D762-E21C-9446-AF12-9EE43FF0F596}"/>
                  </a:ext>
                </a:extLst>
              </p:cNvPr>
              <p:cNvCxnSpPr>
                <a:cxnSpLocks/>
                <a:endCxn id="61"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0391280-E44B-CD4B-BD2D-489FEEDECE95}"/>
                  </a:ext>
                </a:extLst>
              </p:cNvPr>
              <p:cNvSpPr/>
              <p:nvPr/>
            </p:nvSpPr>
            <p:spPr>
              <a:xfrm>
                <a:off x="8185714" y="1200633"/>
                <a:ext cx="2545772" cy="932331"/>
              </a:xfrm>
              <a:prstGeom prst="rect">
                <a:avLst/>
              </a:prstGeom>
              <a:solidFill>
                <a:schemeClr val="bg1"/>
              </a:solidFill>
              <a:ln w="3048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bg1"/>
                    </a:solidFill>
                  </a:rPr>
                  <a:t>    </a:t>
                </a:r>
                <a:r>
                  <a:rPr lang="en-US" sz="3200" dirty="0">
                    <a:solidFill>
                      <a:schemeClr val="accent6">
                        <a:lumMod val="75000"/>
                      </a:schemeClr>
                    </a:solidFill>
                  </a:rPr>
                  <a:t>Ledger V1</a:t>
                </a:r>
                <a:endParaRPr lang="en-US" sz="3600" dirty="0">
                  <a:solidFill>
                    <a:schemeClr val="accent6">
                      <a:lumMod val="75000"/>
                    </a:schemeClr>
                  </a:solidFill>
                </a:endParaRPr>
              </a:p>
            </p:txBody>
          </p:sp>
        </p:grpSp>
        <p:grpSp>
          <p:nvGrpSpPr>
            <p:cNvPr id="2" name="Group 1">
              <a:extLst>
                <a:ext uri="{FF2B5EF4-FFF2-40B4-BE49-F238E27FC236}">
                  <a16:creationId xmlns:a16="http://schemas.microsoft.com/office/drawing/2014/main" id="{B54B96E6-DCC9-D14D-9E20-708CF4B93002}"/>
                </a:ext>
              </a:extLst>
            </p:cNvPr>
            <p:cNvGrpSpPr/>
            <p:nvPr/>
          </p:nvGrpSpPr>
          <p:grpSpPr>
            <a:xfrm>
              <a:off x="4114800" y="3296316"/>
              <a:ext cx="2412105" cy="1352501"/>
              <a:chOff x="3531495" y="5181241"/>
              <a:chExt cx="2412105" cy="1352501"/>
            </a:xfrm>
          </p:grpSpPr>
          <p:sp>
            <p:nvSpPr>
              <p:cNvPr id="65" name="Rectangle 64">
                <a:extLst>
                  <a:ext uri="{FF2B5EF4-FFF2-40B4-BE49-F238E27FC236}">
                    <a16:creationId xmlns:a16="http://schemas.microsoft.com/office/drawing/2014/main" id="{391CCD53-8B0F-864C-891E-4F2DD94F4DDB}"/>
                  </a:ext>
                </a:extLst>
              </p:cNvPr>
              <p:cNvSpPr/>
              <p:nvPr/>
            </p:nvSpPr>
            <p:spPr>
              <a:xfrm>
                <a:off x="3531495" y="5181241"/>
                <a:ext cx="2412105" cy="1352501"/>
              </a:xfrm>
              <a:prstGeom prst="rect">
                <a:avLst/>
              </a:prstGeom>
              <a:noFill/>
              <a:ln w="3048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lumMod val="85000"/>
                        <a:lumOff val="15000"/>
                      </a:schemeClr>
                    </a:solidFill>
                  </a:rPr>
                  <a:t>    </a:t>
                </a:r>
              </a:p>
            </p:txBody>
          </p:sp>
          <p:sp>
            <p:nvSpPr>
              <p:cNvPr id="66" name="Rounded Rectangle 65">
                <a:extLst>
                  <a:ext uri="{FF2B5EF4-FFF2-40B4-BE49-F238E27FC236}">
                    <a16:creationId xmlns:a16="http://schemas.microsoft.com/office/drawing/2014/main" id="{EC7F649C-DAD7-C143-BD98-67209237B77E}"/>
                  </a:ext>
                </a:extLst>
              </p:cNvPr>
              <p:cNvSpPr/>
              <p:nvPr/>
            </p:nvSpPr>
            <p:spPr>
              <a:xfrm>
                <a:off x="3657600" y="5281599"/>
                <a:ext cx="2176968" cy="1151783"/>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2" descr="Image result for Istio Service Logo">
                <a:extLst>
                  <a:ext uri="{FF2B5EF4-FFF2-40B4-BE49-F238E27FC236}">
                    <a16:creationId xmlns:a16="http://schemas.microsoft.com/office/drawing/2014/main" id="{9F9C25D9-1122-DD40-8229-B2D9E677A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792" y="5306983"/>
                <a:ext cx="619905" cy="1093088"/>
              </a:xfrm>
              <a:prstGeom prst="rect">
                <a:avLst/>
              </a:prstGeom>
              <a:noFill/>
              <a:effectLst/>
              <a:extLst>
                <a:ext uri="{909E8E84-426E-40DD-AFC4-6F175D3DCCD1}">
                  <a14:hiddenFill xmlns:a14="http://schemas.microsoft.com/office/drawing/2010/main">
                    <a:solidFill>
                      <a:srgbClr val="FFFFFF"/>
                    </a:solidFill>
                  </a14:hiddenFill>
                </a:ext>
              </a:extLst>
            </p:spPr>
          </p:pic>
        </p:grpSp>
      </p:grpSp>
      <p:cxnSp>
        <p:nvCxnSpPr>
          <p:cNvPr id="26" name="Straight Arrow Connector 25">
            <a:extLst>
              <a:ext uri="{FF2B5EF4-FFF2-40B4-BE49-F238E27FC236}">
                <a16:creationId xmlns:a16="http://schemas.microsoft.com/office/drawing/2014/main" id="{0113AF6D-E665-3243-B8C3-D24A2095FA64}"/>
              </a:ext>
            </a:extLst>
          </p:cNvPr>
          <p:cNvCxnSpPr>
            <a:cxnSpLocks/>
          </p:cNvCxnSpPr>
          <p:nvPr/>
        </p:nvCxnSpPr>
        <p:spPr>
          <a:xfrm>
            <a:off x="6474522" y="3962400"/>
            <a:ext cx="1234936" cy="686417"/>
          </a:xfrm>
          <a:prstGeom prst="straightConnector1">
            <a:avLst/>
          </a:prstGeom>
          <a:ln w="508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Image result for Docker Icon">
            <a:extLst>
              <a:ext uri="{FF2B5EF4-FFF2-40B4-BE49-F238E27FC236}">
                <a16:creationId xmlns:a16="http://schemas.microsoft.com/office/drawing/2014/main" id="{97FF0040-833D-4251-A01F-59B20FE98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791" y="4397352"/>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2" descr="Image result for Docker Icon">
            <a:extLst>
              <a:ext uri="{FF2B5EF4-FFF2-40B4-BE49-F238E27FC236}">
                <a16:creationId xmlns:a16="http://schemas.microsoft.com/office/drawing/2014/main" id="{D73FB017-D4CE-4377-8B0B-52B6408B3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085" y="2060753"/>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9" name="Picture 2" descr="Image result for Docker Icon">
            <a:extLst>
              <a:ext uri="{FF2B5EF4-FFF2-40B4-BE49-F238E27FC236}">
                <a16:creationId xmlns:a16="http://schemas.microsoft.com/office/drawing/2014/main" id="{2CB6BAAE-9CD7-4D5B-8B7A-74862538DC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5302" y="2806305"/>
            <a:ext cx="1038235" cy="590369"/>
          </a:xfrm>
          <a:prstGeom prst="rect">
            <a:avLst/>
          </a:prstGeom>
          <a:noFill/>
          <a:effectLst>
            <a:outerShdw blurRad="50800" dist="50800" dir="5400000" algn="ctr"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66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457200" y="0"/>
            <a:ext cx="11734799" cy="1325563"/>
          </a:xfrm>
          <a:noFill/>
          <a:effectLst>
            <a:outerShdw blurRad="50800" dist="38100" dir="2700000" algn="tl" rotWithShape="0">
              <a:prstClr val="black">
                <a:alpha val="40000"/>
              </a:prstClr>
            </a:outerShdw>
          </a:effectLst>
        </p:spPr>
        <p:txBody>
          <a:bodyPr/>
          <a:lstStyle/>
          <a:p>
            <a:r>
              <a:rPr lang="en-US" dirty="0">
                <a:solidFill>
                  <a:schemeClr val="bg1"/>
                </a:solidFill>
                <a:latin typeface="Segoe UI Light" panose="020B0502040204020203" pitchFamily="34" charset="0"/>
                <a:cs typeface="Segoe UI Light" panose="020B0502040204020203" pitchFamily="34" charset="0"/>
              </a:rPr>
              <a:t>Resources</a:t>
            </a:r>
          </a:p>
        </p:txBody>
      </p:sp>
      <p:pic>
        <p:nvPicPr>
          <p:cNvPr id="1026" name="Picture 2" descr="Image result for microservices books">
            <a:extLst>
              <a:ext uri="{FF2B5EF4-FFF2-40B4-BE49-F238E27FC236}">
                <a16:creationId xmlns:a16="http://schemas.microsoft.com/office/drawing/2014/main" id="{661BF706-A696-4BA3-A748-86CD0A362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9425" y="1464976"/>
            <a:ext cx="2286698" cy="2994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ervices books">
            <a:extLst>
              <a:ext uri="{FF2B5EF4-FFF2-40B4-BE49-F238E27FC236}">
                <a16:creationId xmlns:a16="http://schemas.microsoft.com/office/drawing/2014/main" id="{847CE0E6-2514-4E1A-8494-CBB746BA8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974" y="1464976"/>
            <a:ext cx="2282709" cy="29949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icroservices books">
            <a:extLst>
              <a:ext uri="{FF2B5EF4-FFF2-40B4-BE49-F238E27FC236}">
                <a16:creationId xmlns:a16="http://schemas.microsoft.com/office/drawing/2014/main" id="{A3EADC21-A854-43F9-970F-A311E6008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76273"/>
            <a:ext cx="2286698" cy="30001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et core microservices books">
            <a:extLst>
              <a:ext uri="{FF2B5EF4-FFF2-40B4-BE49-F238E27FC236}">
                <a16:creationId xmlns:a16="http://schemas.microsoft.com/office/drawing/2014/main" id="{DA6769DB-C434-4C70-AEE5-FA0C3080B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79" y="1476273"/>
            <a:ext cx="2290694" cy="3000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6" name="Content Placeholder 2">
            <a:extLst>
              <a:ext uri="{FF2B5EF4-FFF2-40B4-BE49-F238E27FC236}">
                <a16:creationId xmlns:a16="http://schemas.microsoft.com/office/drawing/2014/main" id="{DE41B835-7D41-BD4F-ADE7-8A075BDAE056}"/>
              </a:ext>
            </a:extLst>
          </p:cNvPr>
          <p:cNvSpPr txBox="1">
            <a:spLocks/>
          </p:cNvSpPr>
          <p:nvPr/>
        </p:nvSpPr>
        <p:spPr>
          <a:xfrm>
            <a:off x="-11482" y="304800"/>
            <a:ext cx="12192000" cy="7620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dirty="0">
                <a:solidFill>
                  <a:schemeClr val="bg1"/>
                </a:solidFill>
                <a:latin typeface="Segoe UI Light" panose="020B0502040204020203" pitchFamily="34" charset="0"/>
                <a:cs typeface="Segoe UI Light" panose="020B0502040204020203" pitchFamily="34" charset="0"/>
              </a:rPr>
              <a:t>NOT A SILVER BULLET</a:t>
            </a:r>
          </a:p>
        </p:txBody>
      </p:sp>
      <p:grpSp>
        <p:nvGrpSpPr>
          <p:cNvPr id="14" name="Group 13">
            <a:extLst>
              <a:ext uri="{FF2B5EF4-FFF2-40B4-BE49-F238E27FC236}">
                <a16:creationId xmlns:a16="http://schemas.microsoft.com/office/drawing/2014/main" id="{71BE1E1F-4F35-4540-ADC8-ECD2656D189E}"/>
              </a:ext>
            </a:extLst>
          </p:cNvPr>
          <p:cNvGrpSpPr/>
          <p:nvPr/>
        </p:nvGrpSpPr>
        <p:grpSpPr>
          <a:xfrm>
            <a:off x="914400" y="1896313"/>
            <a:ext cx="2576346" cy="3065374"/>
            <a:chOff x="658304" y="1198892"/>
            <a:chExt cx="2576346" cy="3065374"/>
          </a:xfrm>
        </p:grpSpPr>
        <p:pic>
          <p:nvPicPr>
            <p:cNvPr id="1026" name="Picture 2" descr="Image result for Dollars Icon">
              <a:extLst>
                <a:ext uri="{FF2B5EF4-FFF2-40B4-BE49-F238E27FC236}">
                  <a16:creationId xmlns:a16="http://schemas.microsoft.com/office/drawing/2014/main" id="{2E99A247-4FB0-42DB-A7A5-A252A5CEFBAA}"/>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993977" y="119889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7CD6D6D-C950-48A1-A2AB-7D9AC6C2E629}"/>
                </a:ext>
              </a:extLst>
            </p:cNvPr>
            <p:cNvSpPr/>
            <p:nvPr/>
          </p:nvSpPr>
          <p:spPr>
            <a:xfrm>
              <a:off x="658304" y="3433269"/>
              <a:ext cx="2576346" cy="830997"/>
            </a:xfrm>
            <a:prstGeom prst="rect">
              <a:avLst/>
            </a:prstGeom>
          </p:spPr>
          <p:txBody>
            <a:bodyPr wrap="non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Additional </a:t>
              </a:r>
            </a:p>
            <a:p>
              <a:pPr algn="ctr"/>
              <a:r>
                <a:rPr lang="en-US" sz="2400" dirty="0">
                  <a:solidFill>
                    <a:schemeClr val="bg1"/>
                  </a:solidFill>
                  <a:latin typeface="Segoe UI Light" panose="020B0502040204020203" pitchFamily="34" charset="0"/>
                  <a:cs typeface="Segoe UI Light" panose="020B0502040204020203" pitchFamily="34" charset="0"/>
                </a:rPr>
                <a:t>Development Cost</a:t>
              </a:r>
              <a:endParaRPr lang="en-US" sz="2400" dirty="0"/>
            </a:p>
          </p:txBody>
        </p:sp>
      </p:grpSp>
      <p:grpSp>
        <p:nvGrpSpPr>
          <p:cNvPr id="15" name="Group 14">
            <a:extLst>
              <a:ext uri="{FF2B5EF4-FFF2-40B4-BE49-F238E27FC236}">
                <a16:creationId xmlns:a16="http://schemas.microsoft.com/office/drawing/2014/main" id="{3A5E6BA9-ECC8-4A34-A29C-309332B1E869}"/>
              </a:ext>
            </a:extLst>
          </p:cNvPr>
          <p:cNvGrpSpPr/>
          <p:nvPr/>
        </p:nvGrpSpPr>
        <p:grpSpPr>
          <a:xfrm>
            <a:off x="4385252" y="2027077"/>
            <a:ext cx="3294493" cy="2920662"/>
            <a:chOff x="4029653" y="1339335"/>
            <a:chExt cx="3294493" cy="2920662"/>
          </a:xfrm>
        </p:grpSpPr>
        <p:pic>
          <p:nvPicPr>
            <p:cNvPr id="1032" name="Picture 8" descr="Image result for Clock Icon">
              <a:extLst>
                <a:ext uri="{FF2B5EF4-FFF2-40B4-BE49-F238E27FC236}">
                  <a16:creationId xmlns:a16="http://schemas.microsoft.com/office/drawing/2014/main" id="{54534820-B451-44C8-91F2-E70DD2DB437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24400" y="1339335"/>
              <a:ext cx="1904999" cy="1904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BE2C5F0-A63C-40D8-BD20-B1F09D044DAC}"/>
                </a:ext>
              </a:extLst>
            </p:cNvPr>
            <p:cNvSpPr/>
            <p:nvPr/>
          </p:nvSpPr>
          <p:spPr>
            <a:xfrm>
              <a:off x="4029653" y="3429000"/>
              <a:ext cx="3294493" cy="830997"/>
            </a:xfrm>
            <a:prstGeom prst="rect">
              <a:avLst/>
            </a:prstGeom>
          </p:spPr>
          <p:txBody>
            <a:bodyPr wrap="none">
              <a:spAutoFit/>
            </a:bodyPr>
            <a:lstStyle/>
            <a:p>
              <a:pPr algn="ctr"/>
              <a:r>
                <a:rPr lang="en-US" sz="2400" dirty="0">
                  <a:solidFill>
                    <a:schemeClr val="bg1"/>
                  </a:solidFill>
                  <a:latin typeface="Segoe UI Light" panose="020B0502040204020203" pitchFamily="34" charset="0"/>
                  <a:cs typeface="Segoe UI Light" panose="020B0502040204020203" pitchFamily="34" charset="0"/>
                </a:rPr>
                <a:t>Adds Little </a:t>
              </a:r>
            </a:p>
            <a:p>
              <a:pPr algn="ctr"/>
              <a:r>
                <a:rPr lang="en-US" sz="2400" dirty="0">
                  <a:solidFill>
                    <a:schemeClr val="bg1"/>
                  </a:solidFill>
                  <a:latin typeface="Segoe UI Light" panose="020B0502040204020203" pitchFamily="34" charset="0"/>
                  <a:cs typeface="Segoe UI Light" panose="020B0502040204020203" pitchFamily="34" charset="0"/>
                </a:rPr>
                <a:t>Communication Latency</a:t>
              </a:r>
              <a:endParaRPr lang="en-US" sz="2400" dirty="0"/>
            </a:p>
          </p:txBody>
        </p:sp>
      </p:grpSp>
      <p:grpSp>
        <p:nvGrpSpPr>
          <p:cNvPr id="16" name="Group 15">
            <a:extLst>
              <a:ext uri="{FF2B5EF4-FFF2-40B4-BE49-F238E27FC236}">
                <a16:creationId xmlns:a16="http://schemas.microsoft.com/office/drawing/2014/main" id="{881B1DAC-1F92-4D87-BAAF-1B3767229676}"/>
              </a:ext>
            </a:extLst>
          </p:cNvPr>
          <p:cNvGrpSpPr/>
          <p:nvPr/>
        </p:nvGrpSpPr>
        <p:grpSpPr>
          <a:xfrm>
            <a:off x="8697810" y="1983763"/>
            <a:ext cx="2438400" cy="3007290"/>
            <a:chOff x="8287977" y="1252707"/>
            <a:chExt cx="2438400" cy="3007290"/>
          </a:xfrm>
        </p:grpSpPr>
        <p:pic>
          <p:nvPicPr>
            <p:cNvPr id="10" name="Picture 9">
              <a:extLst>
                <a:ext uri="{FF2B5EF4-FFF2-40B4-BE49-F238E27FC236}">
                  <a16:creationId xmlns:a16="http://schemas.microsoft.com/office/drawing/2014/main" id="{48CAEE61-8052-4260-BFC3-15242CA4E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977" y="1252707"/>
              <a:ext cx="2438400" cy="2438400"/>
            </a:xfrm>
            <a:prstGeom prst="rect">
              <a:avLst/>
            </a:prstGeom>
          </p:spPr>
        </p:pic>
        <p:sp>
          <p:nvSpPr>
            <p:cNvPr id="11" name="Rectangle 10">
              <a:extLst>
                <a:ext uri="{FF2B5EF4-FFF2-40B4-BE49-F238E27FC236}">
                  <a16:creationId xmlns:a16="http://schemas.microsoft.com/office/drawing/2014/main" id="{F8CD4C8C-1769-4CFE-8A4C-9F4326349DB8}"/>
                </a:ext>
              </a:extLst>
            </p:cNvPr>
            <p:cNvSpPr/>
            <p:nvPr/>
          </p:nvSpPr>
          <p:spPr>
            <a:xfrm>
              <a:off x="8331374" y="3429000"/>
              <a:ext cx="2351606" cy="830997"/>
            </a:xfrm>
            <a:prstGeom prst="rect">
              <a:avLst/>
            </a:prstGeom>
          </p:spPr>
          <p:txBody>
            <a:bodyPr wrap="none">
              <a:spAutoFit/>
            </a:bodyPr>
            <a:lstStyle/>
            <a:p>
              <a:r>
                <a:rPr lang="en-US" sz="2400" dirty="0">
                  <a:solidFill>
                    <a:schemeClr val="bg1"/>
                  </a:solidFill>
                  <a:latin typeface="Segoe UI Light" panose="020B0502040204020203" pitchFamily="34" charset="0"/>
                  <a:cs typeface="Segoe UI Light" panose="020B0502040204020203" pitchFamily="34" charset="0"/>
                </a:rPr>
                <a:t> Highly Matured </a:t>
              </a:r>
            </a:p>
            <a:p>
              <a:r>
                <a:rPr lang="en-US" sz="2400" dirty="0">
                  <a:solidFill>
                    <a:schemeClr val="bg1"/>
                  </a:solidFill>
                  <a:latin typeface="Segoe UI Light" panose="020B0502040204020203" pitchFamily="34" charset="0"/>
                  <a:cs typeface="Segoe UI Light" panose="020B0502040204020203" pitchFamily="34" charset="0"/>
                </a:rPr>
                <a:t>Team to Operate</a:t>
              </a:r>
            </a:p>
          </p:txBody>
        </p:sp>
      </p:grpSp>
    </p:spTree>
    <p:extLst>
      <p:ext uri="{BB962C8B-B14F-4D97-AF65-F5344CB8AC3E}">
        <p14:creationId xmlns:p14="http://schemas.microsoft.com/office/powerpoint/2010/main" val="764978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0" name="Picture 2" descr="Image result for Thick Jungle Vine">
            <a:extLst>
              <a:ext uri="{FF2B5EF4-FFF2-40B4-BE49-F238E27FC236}">
                <a16:creationId xmlns:a16="http://schemas.microsoft.com/office/drawing/2014/main" id="{07FDC587-2E88-467A-8C24-C208630E6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648" y="1799162"/>
            <a:ext cx="3478152" cy="331837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457200" y="33403"/>
            <a:ext cx="117348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Configuration Monolith</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1373382" y="1856509"/>
            <a:ext cx="9445236" cy="3767056"/>
            <a:chOff x="1531577" y="1816113"/>
            <a:chExt cx="9445236" cy="3767056"/>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683818" y="2423117"/>
              <a:ext cx="1401454" cy="132773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455896" y="3457404"/>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683818" y="3750850"/>
              <a:ext cx="1401454" cy="5781"/>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683818" y="3750850"/>
              <a:ext cx="1401454" cy="136615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262296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3439680"/>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577" y="4222796"/>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2347305" y="2923422"/>
              <a:ext cx="1108591" cy="82742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2347305" y="3740140"/>
              <a:ext cx="1108591" cy="1071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2347305" y="3750850"/>
              <a:ext cx="1108591" cy="772406"/>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pic>
        <p:nvPicPr>
          <p:cNvPr id="31" name="Picture 4" descr="Image result for Ocelot gateway">
            <a:extLst>
              <a:ext uri="{FF2B5EF4-FFF2-40B4-BE49-F238E27FC236}">
                <a16:creationId xmlns:a16="http://schemas.microsoft.com/office/drawing/2014/main" id="{7AD6C115-A746-DA48-B314-DB785ED00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7264" y="2027410"/>
            <a:ext cx="1088795" cy="1287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53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1AEE81-D101-BB4D-86A1-83E582B18FB9}"/>
              </a:ext>
            </a:extLst>
          </p:cNvPr>
          <p:cNvSpPr>
            <a:spLocks noGrp="1"/>
          </p:cNvSpPr>
          <p:nvPr>
            <p:ph type="title"/>
          </p:nvPr>
        </p:nvSpPr>
        <p:spPr>
          <a:xfrm>
            <a:off x="914400" y="-5298"/>
            <a:ext cx="11277600" cy="1246909"/>
          </a:xfrm>
          <a:effectLst>
            <a:outerShdw blurRad="50800" dist="38100" dir="2700000" algn="tl" rotWithShape="0">
              <a:prstClr val="black">
                <a:alpha val="40000"/>
              </a:prstClr>
            </a:outerShdw>
          </a:effectLst>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Consider Backends for Frontends (BFF)</a:t>
            </a:r>
          </a:p>
        </p:txBody>
      </p:sp>
      <p:grpSp>
        <p:nvGrpSpPr>
          <p:cNvPr id="2" name="Group 1">
            <a:extLst>
              <a:ext uri="{FF2B5EF4-FFF2-40B4-BE49-F238E27FC236}">
                <a16:creationId xmlns:a16="http://schemas.microsoft.com/office/drawing/2014/main" id="{958C9B69-A2EA-6447-99E8-A71485AA0C01}"/>
              </a:ext>
            </a:extLst>
          </p:cNvPr>
          <p:cNvGrpSpPr/>
          <p:nvPr/>
        </p:nvGrpSpPr>
        <p:grpSpPr>
          <a:xfrm>
            <a:off x="617028" y="1241611"/>
            <a:ext cx="10649090" cy="4305840"/>
            <a:chOff x="327723" y="1816113"/>
            <a:chExt cx="10649090" cy="4305840"/>
          </a:xfrm>
        </p:grpSpPr>
        <p:cxnSp>
          <p:nvCxnSpPr>
            <p:cNvPr id="23" name="Straight Arrow Connector 22">
              <a:extLst>
                <a:ext uri="{FF2B5EF4-FFF2-40B4-BE49-F238E27FC236}">
                  <a16:creationId xmlns:a16="http://schemas.microsoft.com/office/drawing/2014/main" id="{494C4E22-0DA3-7A47-9A0F-F57C69B6BC9F}"/>
                </a:ext>
              </a:extLst>
            </p:cNvPr>
            <p:cNvCxnSpPr>
              <a:cxnSpLocks/>
              <a:stCxn id="48" idx="3"/>
              <a:endCxn id="29" idx="1"/>
            </p:cNvCxnSpPr>
            <p:nvPr/>
          </p:nvCxnSpPr>
          <p:spPr>
            <a:xfrm flipV="1">
              <a:off x="5509281" y="2423117"/>
              <a:ext cx="1575991" cy="57581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3CEE9AA-082C-A949-AB62-A19EE2C582FA}"/>
                </a:ext>
              </a:extLst>
            </p:cNvPr>
            <p:cNvGrpSpPr/>
            <p:nvPr/>
          </p:nvGrpSpPr>
          <p:grpSpPr>
            <a:xfrm>
              <a:off x="6966465" y="1816113"/>
              <a:ext cx="4010348" cy="1073169"/>
              <a:chOff x="6721138" y="1059795"/>
              <a:chExt cx="4010348" cy="1073169"/>
            </a:xfrm>
          </p:grpSpPr>
          <p:pic>
            <p:nvPicPr>
              <p:cNvPr id="29" name="Picture 8" descr="Image result for Box Icon">
                <a:extLst>
                  <a:ext uri="{FF2B5EF4-FFF2-40B4-BE49-F238E27FC236}">
                    <a16:creationId xmlns:a16="http://schemas.microsoft.com/office/drawing/2014/main" id="{8E7BBEE6-B0E9-904A-8579-87FB35F786C5}"/>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E9B37691-E36B-9745-A25A-1BFA44BFA336}"/>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36" name="Straight Arrow Connector 35">
                <a:extLst>
                  <a:ext uri="{FF2B5EF4-FFF2-40B4-BE49-F238E27FC236}">
                    <a16:creationId xmlns:a16="http://schemas.microsoft.com/office/drawing/2014/main" id="{EB534E16-57D5-BB4D-92F9-B64D4DEE32BB}"/>
                  </a:ext>
                </a:extLst>
              </p:cNvPr>
              <p:cNvCxnSpPr>
                <a:cxnSpLocks/>
                <a:stCxn id="29" idx="3"/>
                <a:endCxn id="3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08F5A0A-46A7-7A4A-AC68-66BC82E29D67}"/>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600" dirty="0">
                    <a:solidFill>
                      <a:schemeClr val="bg1"/>
                    </a:solidFill>
                  </a:rPr>
                  <a:t>Ledger</a:t>
                </a:r>
                <a:endParaRPr lang="en-US" sz="4000" dirty="0">
                  <a:solidFill>
                    <a:schemeClr val="bg1"/>
                  </a:solidFill>
                </a:endParaRPr>
              </a:p>
            </p:txBody>
          </p:sp>
        </p:grpSp>
        <p:grpSp>
          <p:nvGrpSpPr>
            <p:cNvPr id="38" name="Group 37">
              <a:extLst>
                <a:ext uri="{FF2B5EF4-FFF2-40B4-BE49-F238E27FC236}">
                  <a16:creationId xmlns:a16="http://schemas.microsoft.com/office/drawing/2014/main" id="{34D30952-4610-5D4F-8D4E-79A725D876E6}"/>
                </a:ext>
              </a:extLst>
            </p:cNvPr>
            <p:cNvGrpSpPr/>
            <p:nvPr/>
          </p:nvGrpSpPr>
          <p:grpSpPr>
            <a:xfrm>
              <a:off x="6966465" y="3149627"/>
              <a:ext cx="4010348" cy="1073169"/>
              <a:chOff x="6721138" y="1059795"/>
              <a:chExt cx="4010348" cy="1073169"/>
            </a:xfrm>
          </p:grpSpPr>
          <p:pic>
            <p:nvPicPr>
              <p:cNvPr id="39" name="Picture 8" descr="Image result for Box Icon">
                <a:extLst>
                  <a:ext uri="{FF2B5EF4-FFF2-40B4-BE49-F238E27FC236}">
                    <a16:creationId xmlns:a16="http://schemas.microsoft.com/office/drawing/2014/main" id="{BC38D0D5-56B5-714B-A2D7-F8BF37DB260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56C214BF-977E-224A-BF3A-4D1C183A8624}"/>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1" name="Straight Arrow Connector 40">
                <a:extLst>
                  <a:ext uri="{FF2B5EF4-FFF2-40B4-BE49-F238E27FC236}">
                    <a16:creationId xmlns:a16="http://schemas.microsoft.com/office/drawing/2014/main" id="{BA9E15D1-B87D-EA45-A2E8-702FE98DB0D9}"/>
                  </a:ext>
                </a:extLst>
              </p:cNvPr>
              <p:cNvCxnSpPr>
                <a:cxnSpLocks/>
                <a:stCxn id="39" idx="3"/>
                <a:endCxn id="42"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8E24BC9-6009-6F49-AA0B-EF1B92785C4A}"/>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    </a:t>
                </a:r>
                <a:r>
                  <a:rPr lang="en-US" sz="3200" dirty="0">
                    <a:solidFill>
                      <a:schemeClr val="bg1"/>
                    </a:solidFill>
                  </a:rPr>
                  <a:t>Catalog</a:t>
                </a:r>
                <a:endParaRPr lang="en-US" sz="4000" dirty="0">
                  <a:solidFill>
                    <a:schemeClr val="bg1"/>
                  </a:solidFill>
                </a:endParaRPr>
              </a:p>
            </p:txBody>
          </p:sp>
        </p:grpSp>
        <p:grpSp>
          <p:nvGrpSpPr>
            <p:cNvPr id="43" name="Group 42">
              <a:extLst>
                <a:ext uri="{FF2B5EF4-FFF2-40B4-BE49-F238E27FC236}">
                  <a16:creationId xmlns:a16="http://schemas.microsoft.com/office/drawing/2014/main" id="{934E6B08-2A79-1748-84F2-130BFAB5D8FD}"/>
                </a:ext>
              </a:extLst>
            </p:cNvPr>
            <p:cNvGrpSpPr/>
            <p:nvPr/>
          </p:nvGrpSpPr>
          <p:grpSpPr>
            <a:xfrm>
              <a:off x="6966465" y="4510000"/>
              <a:ext cx="4010348" cy="1073169"/>
              <a:chOff x="6721138" y="1059795"/>
              <a:chExt cx="4010348" cy="1073169"/>
            </a:xfrm>
          </p:grpSpPr>
          <p:pic>
            <p:nvPicPr>
              <p:cNvPr id="44" name="Picture 8" descr="Image result for Box Icon">
                <a:extLst>
                  <a:ext uri="{FF2B5EF4-FFF2-40B4-BE49-F238E27FC236}">
                    <a16:creationId xmlns:a16="http://schemas.microsoft.com/office/drawing/2014/main" id="{879CD00C-E1C4-4E45-8453-46E5396B9BF2}"/>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6839945" y="1373354"/>
                <a:ext cx="594604" cy="5868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96261DF-F207-894E-9DD6-0DF79D15B413}"/>
                  </a:ext>
                </a:extLst>
              </p:cNvPr>
              <p:cNvSpPr/>
              <p:nvPr/>
            </p:nvSpPr>
            <p:spPr>
              <a:xfrm>
                <a:off x="6721138" y="1059795"/>
                <a:ext cx="832216" cy="307777"/>
              </a:xfrm>
              <a:prstGeom prst="rect">
                <a:avLst/>
              </a:prstGeom>
            </p:spPr>
            <p:txBody>
              <a:bodyPr wrap="none">
                <a:spAutoFit/>
              </a:bodyPr>
              <a:lstStyle/>
              <a:p>
                <a:pPr algn="ctr"/>
                <a:r>
                  <a:rPr lang="en-US" sz="1400" dirty="0">
                    <a:solidFill>
                      <a:schemeClr val="bg1"/>
                    </a:solidFill>
                    <a:latin typeface="Segoe UI Light" panose="020B0502040204020203" pitchFamily="34" charset="0"/>
                    <a:cs typeface="Segoe UI Light" panose="020B0502040204020203" pitchFamily="34" charset="0"/>
                  </a:rPr>
                  <a:t>Web API</a:t>
                </a:r>
              </a:p>
            </p:txBody>
          </p:sp>
          <p:cxnSp>
            <p:nvCxnSpPr>
              <p:cNvPr id="46" name="Straight Arrow Connector 45">
                <a:extLst>
                  <a:ext uri="{FF2B5EF4-FFF2-40B4-BE49-F238E27FC236}">
                    <a16:creationId xmlns:a16="http://schemas.microsoft.com/office/drawing/2014/main" id="{7CADF793-6610-B846-88BF-85F1C8C6CF31}"/>
                  </a:ext>
                </a:extLst>
              </p:cNvPr>
              <p:cNvCxnSpPr>
                <a:cxnSpLocks/>
                <a:stCxn id="44" idx="3"/>
                <a:endCxn id="47" idx="1"/>
              </p:cNvCxnSpPr>
              <p:nvPr/>
            </p:nvCxnSpPr>
            <p:spPr>
              <a:xfrm>
                <a:off x="7434549" y="1666799"/>
                <a:ext cx="751165" cy="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EBDCC60-D86F-1843-BA97-652FD908DD83}"/>
                  </a:ext>
                </a:extLst>
              </p:cNvPr>
              <p:cNvSpPr/>
              <p:nvPr/>
            </p:nvSpPr>
            <p:spPr>
              <a:xfrm>
                <a:off x="8185714" y="1200633"/>
                <a:ext cx="2545772" cy="932331"/>
              </a:xfrm>
              <a:prstGeom prst="rect">
                <a:avLst/>
              </a:prstGeom>
              <a:noFill/>
              <a:ln w="30480">
                <a:solidFill>
                  <a:schemeClr val="bg1"/>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Authentication</a:t>
                </a:r>
                <a:endParaRPr lang="en-US" sz="3200" dirty="0">
                  <a:solidFill>
                    <a:schemeClr val="bg1"/>
                  </a:solidFill>
                </a:endParaRPr>
              </a:p>
            </p:txBody>
          </p:sp>
        </p:grpSp>
        <p:sp>
          <p:nvSpPr>
            <p:cNvPr id="48" name="Rectangle 47">
              <a:extLst>
                <a:ext uri="{FF2B5EF4-FFF2-40B4-BE49-F238E27FC236}">
                  <a16:creationId xmlns:a16="http://schemas.microsoft.com/office/drawing/2014/main" id="{D92E3593-1350-9F4E-A455-13BF7FF26462}"/>
                </a:ext>
              </a:extLst>
            </p:cNvPr>
            <p:cNvSpPr/>
            <p:nvPr/>
          </p:nvSpPr>
          <p:spPr>
            <a:xfrm>
              <a:off x="3281359" y="2705490"/>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49" name="Straight Arrow Connector 48">
              <a:extLst>
                <a:ext uri="{FF2B5EF4-FFF2-40B4-BE49-F238E27FC236}">
                  <a16:creationId xmlns:a16="http://schemas.microsoft.com/office/drawing/2014/main" id="{5AAC36F2-6AAE-1943-B3B1-C25433CCC535}"/>
                </a:ext>
              </a:extLst>
            </p:cNvPr>
            <p:cNvCxnSpPr>
              <a:cxnSpLocks/>
              <a:stCxn id="48" idx="3"/>
              <a:endCxn id="39" idx="1"/>
            </p:cNvCxnSpPr>
            <p:nvPr/>
          </p:nvCxnSpPr>
          <p:spPr>
            <a:xfrm>
              <a:off x="5509281" y="2998936"/>
              <a:ext cx="1575991" cy="75769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E8D959-A3B4-D546-8AD4-1EF26E3BCFE9}"/>
                </a:ext>
              </a:extLst>
            </p:cNvPr>
            <p:cNvCxnSpPr>
              <a:cxnSpLocks/>
              <a:stCxn id="48" idx="3"/>
              <a:endCxn id="44" idx="1"/>
            </p:cNvCxnSpPr>
            <p:nvPr/>
          </p:nvCxnSpPr>
          <p:spPr>
            <a:xfrm>
              <a:off x="5509281" y="2998936"/>
              <a:ext cx="1575991" cy="2118068"/>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1" name="Picture 2" descr="Image result for VMs icon">
              <a:extLst>
                <a:ext uri="{FF2B5EF4-FFF2-40B4-BE49-F238E27FC236}">
                  <a16:creationId xmlns:a16="http://schemas.microsoft.com/office/drawing/2014/main" id="{433EDA8A-3818-5642-87A4-0357A58EE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1864174"/>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2" descr="Image result for VMs icon">
              <a:extLst>
                <a:ext uri="{FF2B5EF4-FFF2-40B4-BE49-F238E27FC236}">
                  <a16:creationId xmlns:a16="http://schemas.microsoft.com/office/drawing/2014/main" id="{16BEDC7B-EBB9-8345-9580-771EAC41A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2680892"/>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2" descr="Image result for VMs icon">
              <a:extLst>
                <a:ext uri="{FF2B5EF4-FFF2-40B4-BE49-F238E27FC236}">
                  <a16:creationId xmlns:a16="http://schemas.microsoft.com/office/drawing/2014/main" id="{AB9C4CEF-0AD4-4449-82B1-C7DD73D70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723" y="3464008"/>
              <a:ext cx="815728" cy="600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54" name="Straight Arrow Connector 53">
              <a:extLst>
                <a:ext uri="{FF2B5EF4-FFF2-40B4-BE49-F238E27FC236}">
                  <a16:creationId xmlns:a16="http://schemas.microsoft.com/office/drawing/2014/main" id="{B162393A-6D19-CA46-81FB-C8A0C5A7CDBB}"/>
                </a:ext>
              </a:extLst>
            </p:cNvPr>
            <p:cNvCxnSpPr>
              <a:cxnSpLocks/>
              <a:stCxn id="51" idx="3"/>
              <a:endCxn id="48" idx="1"/>
            </p:cNvCxnSpPr>
            <p:nvPr/>
          </p:nvCxnSpPr>
          <p:spPr>
            <a:xfrm>
              <a:off x="1143451" y="2164634"/>
              <a:ext cx="2137908" cy="834302"/>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2E0519-8717-AA4A-90D7-B8FE11ACE99A}"/>
                </a:ext>
              </a:extLst>
            </p:cNvPr>
            <p:cNvCxnSpPr>
              <a:cxnSpLocks/>
              <a:stCxn id="52" idx="3"/>
              <a:endCxn id="48" idx="1"/>
            </p:cNvCxnSpPr>
            <p:nvPr/>
          </p:nvCxnSpPr>
          <p:spPr>
            <a:xfrm>
              <a:off x="1143451" y="2981352"/>
              <a:ext cx="2137908" cy="17584"/>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0B79B45-8567-2F4E-A068-D3C212BDCFCE}"/>
                </a:ext>
              </a:extLst>
            </p:cNvPr>
            <p:cNvCxnSpPr>
              <a:cxnSpLocks/>
              <a:stCxn id="53" idx="3"/>
              <a:endCxn id="48" idx="1"/>
            </p:cNvCxnSpPr>
            <p:nvPr/>
          </p:nvCxnSpPr>
          <p:spPr>
            <a:xfrm flipV="1">
              <a:off x="1143451" y="2998936"/>
              <a:ext cx="2137908" cy="765532"/>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E6F5800-EB61-42D9-B7CA-4B10264FCAA0}"/>
                </a:ext>
              </a:extLst>
            </p:cNvPr>
            <p:cNvSpPr/>
            <p:nvPr/>
          </p:nvSpPr>
          <p:spPr>
            <a:xfrm>
              <a:off x="3274514" y="4650838"/>
              <a:ext cx="2227922" cy="586891"/>
            </a:xfrm>
            <a:prstGeom prst="rect">
              <a:avLst/>
            </a:prstGeom>
            <a:noFill/>
            <a:ln w="38100">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Segoe UI Light" panose="020B0502040204020203" pitchFamily="34" charset="0"/>
                  <a:cs typeface="Segoe UI Light" panose="020B0502040204020203" pitchFamily="34" charset="0"/>
                </a:rPr>
                <a:t>API Gateway</a:t>
              </a:r>
            </a:p>
          </p:txBody>
        </p:sp>
        <p:cxnSp>
          <p:nvCxnSpPr>
            <p:cNvPr id="61" name="Straight Arrow Connector 60">
              <a:extLst>
                <a:ext uri="{FF2B5EF4-FFF2-40B4-BE49-F238E27FC236}">
                  <a16:creationId xmlns:a16="http://schemas.microsoft.com/office/drawing/2014/main" id="{FC676D56-FCC6-4BC5-AB1E-D1229C188721}"/>
                </a:ext>
              </a:extLst>
            </p:cNvPr>
            <p:cNvCxnSpPr>
              <a:cxnSpLocks/>
              <a:stCxn id="4098" idx="3"/>
              <a:endCxn id="57" idx="1"/>
            </p:cNvCxnSpPr>
            <p:nvPr/>
          </p:nvCxnSpPr>
          <p:spPr>
            <a:xfrm flipV="1">
              <a:off x="970309" y="4944284"/>
              <a:ext cx="2304205" cy="293445"/>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C9E647C-2F75-4F30-BD8E-AC91148A2B6C}"/>
                </a:ext>
              </a:extLst>
            </p:cNvPr>
            <p:cNvCxnSpPr>
              <a:cxnSpLocks/>
              <a:stCxn id="59" idx="0"/>
              <a:endCxn id="57" idx="1"/>
            </p:cNvCxnSpPr>
            <p:nvPr/>
          </p:nvCxnSpPr>
          <p:spPr>
            <a:xfrm flipV="1">
              <a:off x="886549" y="4944284"/>
              <a:ext cx="2387965" cy="103921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1FB643E-F3FC-464D-9CE9-3C5F4D4A693B}"/>
                </a:ext>
              </a:extLst>
            </p:cNvPr>
            <p:cNvCxnSpPr>
              <a:cxnSpLocks/>
              <a:stCxn id="60" idx="0"/>
              <a:endCxn id="57" idx="1"/>
            </p:cNvCxnSpPr>
            <p:nvPr/>
          </p:nvCxnSpPr>
          <p:spPr>
            <a:xfrm flipV="1">
              <a:off x="2093102" y="4944284"/>
              <a:ext cx="1181412" cy="117766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CD23B27B-A941-4B4D-927A-4DFC02B85374}"/>
              </a:ext>
            </a:extLst>
          </p:cNvPr>
          <p:cNvSpPr/>
          <p:nvPr/>
        </p:nvSpPr>
        <p:spPr>
          <a:xfrm>
            <a:off x="3494452" y="1542071"/>
            <a:ext cx="2058577" cy="400110"/>
          </a:xfrm>
          <a:prstGeom prst="rect">
            <a:avLst/>
          </a:prstGeom>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Desktop Gateway</a:t>
            </a:r>
          </a:p>
        </p:txBody>
      </p:sp>
      <p:sp>
        <p:nvSpPr>
          <p:cNvPr id="58" name="Rectangle 57">
            <a:extLst>
              <a:ext uri="{FF2B5EF4-FFF2-40B4-BE49-F238E27FC236}">
                <a16:creationId xmlns:a16="http://schemas.microsoft.com/office/drawing/2014/main" id="{B7EF1C99-9860-4EF6-8508-E9DB97207549}"/>
              </a:ext>
            </a:extLst>
          </p:cNvPr>
          <p:cNvSpPr/>
          <p:nvPr/>
        </p:nvSpPr>
        <p:spPr>
          <a:xfrm>
            <a:off x="3495664" y="3483468"/>
            <a:ext cx="1914307" cy="400110"/>
          </a:xfrm>
          <a:prstGeom prst="rect">
            <a:avLst/>
          </a:prstGeom>
        </p:spPr>
        <p:txBody>
          <a:bodyPr wrap="none">
            <a:spAutoFit/>
          </a:bodyPr>
          <a:lstStyle/>
          <a:p>
            <a:pPr algn="ctr"/>
            <a:r>
              <a:rPr lang="en-US" sz="2000" dirty="0">
                <a:solidFill>
                  <a:schemeClr val="bg1"/>
                </a:solidFill>
                <a:latin typeface="Segoe UI Light" panose="020B0502040204020203" pitchFamily="34" charset="0"/>
                <a:cs typeface="Segoe UI Light" panose="020B0502040204020203" pitchFamily="34" charset="0"/>
              </a:rPr>
              <a:t>Mobile Gateway</a:t>
            </a:r>
          </a:p>
        </p:txBody>
      </p:sp>
      <p:pic>
        <p:nvPicPr>
          <p:cNvPr id="4098" name="Picture 2" descr="Image result for Mobile Phone Logo">
            <a:extLst>
              <a:ext uri="{FF2B5EF4-FFF2-40B4-BE49-F238E27FC236}">
                <a16:creationId xmlns:a16="http://schemas.microsoft.com/office/drawing/2014/main" id="{E29D27C1-2B7E-4F3D-89B9-9E8C1C58027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52400" y="4109620"/>
            <a:ext cx="1107214" cy="110721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Mobile Phone Logo">
            <a:extLst>
              <a:ext uri="{FF2B5EF4-FFF2-40B4-BE49-F238E27FC236}">
                <a16:creationId xmlns:a16="http://schemas.microsoft.com/office/drawing/2014/main" id="{7D04C46A-A359-4EAA-8F52-94817FA4629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22247" y="5408995"/>
            <a:ext cx="1107214" cy="110721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Mobile Phone Logo">
            <a:extLst>
              <a:ext uri="{FF2B5EF4-FFF2-40B4-BE49-F238E27FC236}">
                <a16:creationId xmlns:a16="http://schemas.microsoft.com/office/drawing/2014/main" id="{FE6082E6-8081-4318-B104-BFAEB06E951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828800" y="5547451"/>
            <a:ext cx="1107214" cy="1107214"/>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a:extLst>
              <a:ext uri="{FF2B5EF4-FFF2-40B4-BE49-F238E27FC236}">
                <a16:creationId xmlns:a16="http://schemas.microsoft.com/office/drawing/2014/main" id="{2F11DE54-6ECD-49C7-97EF-E676C715356A}"/>
              </a:ext>
            </a:extLst>
          </p:cNvPr>
          <p:cNvCxnSpPr>
            <a:cxnSpLocks/>
            <a:stCxn id="57" idx="3"/>
          </p:cNvCxnSpPr>
          <p:nvPr/>
        </p:nvCxnSpPr>
        <p:spPr>
          <a:xfrm>
            <a:off x="5791741" y="4369782"/>
            <a:ext cx="1735236" cy="325120"/>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C24593E-001A-41BA-90BF-CF1DE191B4E5}"/>
              </a:ext>
            </a:extLst>
          </p:cNvPr>
          <p:cNvCxnSpPr>
            <a:cxnSpLocks/>
            <a:stCxn id="57" idx="3"/>
            <a:endCxn id="39" idx="1"/>
          </p:cNvCxnSpPr>
          <p:nvPr/>
        </p:nvCxnSpPr>
        <p:spPr>
          <a:xfrm flipV="1">
            <a:off x="5791741" y="3182129"/>
            <a:ext cx="1582836" cy="1187653"/>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C9D8870-D52B-434D-9ACC-CBF408B87A7A}"/>
              </a:ext>
            </a:extLst>
          </p:cNvPr>
          <p:cNvCxnSpPr>
            <a:cxnSpLocks/>
            <a:stCxn id="57" idx="3"/>
          </p:cNvCxnSpPr>
          <p:nvPr/>
        </p:nvCxnSpPr>
        <p:spPr>
          <a:xfrm flipV="1">
            <a:off x="5791741" y="2007283"/>
            <a:ext cx="1582836" cy="2362499"/>
          </a:xfrm>
          <a:prstGeom prst="straightConnector1">
            <a:avLst/>
          </a:prstGeom>
          <a:ln w="50800">
            <a:solidFill>
              <a:schemeClr val="bg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212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CC262-56CD-064C-B373-BFB8B78E6302}"/>
              </a:ext>
            </a:extLst>
          </p:cNvPr>
          <p:cNvSpPr txBox="1">
            <a:spLocks/>
          </p:cNvSpPr>
          <p:nvPr/>
        </p:nvSpPr>
        <p:spPr>
          <a:xfrm>
            <a:off x="228600" y="228600"/>
            <a:ext cx="11658600" cy="6858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chemeClr val="bg1"/>
                </a:solidFill>
                <a:latin typeface="Segoe UI Light" panose="020B0502040204020203" pitchFamily="34" charset="0"/>
                <a:cs typeface="Segoe UI Light" panose="020B0502040204020203" pitchFamily="34" charset="0"/>
              </a:rPr>
              <a:t>LINKS</a:t>
            </a:r>
          </a:p>
        </p:txBody>
      </p:sp>
      <p:sp>
        <p:nvSpPr>
          <p:cNvPr id="4" name="Rectangle 3">
            <a:extLst>
              <a:ext uri="{FF2B5EF4-FFF2-40B4-BE49-F238E27FC236}">
                <a16:creationId xmlns:a16="http://schemas.microsoft.com/office/drawing/2014/main" id="{3366B5AC-8502-422B-B6C9-5470C73E1BB2}"/>
              </a:ext>
            </a:extLst>
          </p:cNvPr>
          <p:cNvSpPr/>
          <p:nvPr/>
        </p:nvSpPr>
        <p:spPr>
          <a:xfrm>
            <a:off x="228600" y="1219200"/>
            <a:ext cx="4470968" cy="400110"/>
          </a:xfrm>
          <a:prstGeom prst="rect">
            <a:avLst/>
          </a:prstGeom>
        </p:spPr>
        <p:txBody>
          <a:bodyPr wrap="none">
            <a:spAutoFit/>
          </a:bodyPr>
          <a:lstStyle/>
          <a:p>
            <a:r>
              <a:rPr lang="en-US" sz="2000" dirty="0">
                <a:solidFill>
                  <a:schemeClr val="bg1">
                    <a:lumMod val="85000"/>
                  </a:schemeClr>
                </a:solidFill>
              </a:rPr>
              <a:t>DEMO APP:                  </a:t>
            </a:r>
            <a:r>
              <a:rPr lang="en-US" dirty="0">
                <a:solidFill>
                  <a:srgbClr val="92D050"/>
                </a:solidFill>
              </a:rPr>
              <a:t>https://bit.ly/2EM6Sii</a:t>
            </a:r>
            <a:endParaRPr lang="en-US" sz="2000" dirty="0">
              <a:solidFill>
                <a:srgbClr val="92D050"/>
              </a:solidFill>
            </a:endParaRPr>
          </a:p>
        </p:txBody>
      </p:sp>
      <p:sp>
        <p:nvSpPr>
          <p:cNvPr id="5" name="Rectangle 4">
            <a:extLst>
              <a:ext uri="{FF2B5EF4-FFF2-40B4-BE49-F238E27FC236}">
                <a16:creationId xmlns:a16="http://schemas.microsoft.com/office/drawing/2014/main" id="{F3DB16FE-D0E5-4989-8632-DA603BEB2E9D}"/>
              </a:ext>
            </a:extLst>
          </p:cNvPr>
          <p:cNvSpPr/>
          <p:nvPr/>
        </p:nvSpPr>
        <p:spPr>
          <a:xfrm>
            <a:off x="234778" y="1656380"/>
            <a:ext cx="9516580" cy="400110"/>
          </a:xfrm>
          <a:prstGeom prst="rect">
            <a:avLst/>
          </a:prstGeom>
        </p:spPr>
        <p:txBody>
          <a:bodyPr wrap="none">
            <a:spAutoFit/>
          </a:bodyPr>
          <a:lstStyle/>
          <a:p>
            <a:r>
              <a:rPr lang="en-US" sz="2000" dirty="0">
                <a:solidFill>
                  <a:schemeClr val="bg1">
                    <a:lumMod val="85000"/>
                  </a:schemeClr>
                </a:solidFill>
              </a:rPr>
              <a:t>BLOG:                            </a:t>
            </a:r>
            <a:r>
              <a:rPr lang="en-US" sz="2000" dirty="0">
                <a:solidFill>
                  <a:srgbClr val="92D050"/>
                </a:solidFill>
              </a:rPr>
              <a:t>http://www.pogsdotnet.com/2018/08/api-gateway-in-nutshell.html</a:t>
            </a:r>
          </a:p>
        </p:txBody>
      </p:sp>
      <p:sp>
        <p:nvSpPr>
          <p:cNvPr id="9" name="Rectangle 8">
            <a:extLst>
              <a:ext uri="{FF2B5EF4-FFF2-40B4-BE49-F238E27FC236}">
                <a16:creationId xmlns:a16="http://schemas.microsoft.com/office/drawing/2014/main" id="{2C011972-80E6-4204-B6F4-BA07F380C9E5}"/>
              </a:ext>
            </a:extLst>
          </p:cNvPr>
          <p:cNvSpPr/>
          <p:nvPr/>
        </p:nvSpPr>
        <p:spPr>
          <a:xfrm>
            <a:off x="249195" y="2079144"/>
            <a:ext cx="9504781" cy="400110"/>
          </a:xfrm>
          <a:prstGeom prst="rect">
            <a:avLst/>
          </a:prstGeom>
        </p:spPr>
        <p:txBody>
          <a:bodyPr wrap="none">
            <a:spAutoFit/>
          </a:bodyPr>
          <a:lstStyle/>
          <a:p>
            <a:r>
              <a:rPr lang="en-US" sz="2000" dirty="0">
                <a:solidFill>
                  <a:schemeClr val="bg1">
                    <a:lumMod val="85000"/>
                  </a:schemeClr>
                </a:solidFill>
              </a:rPr>
              <a:t>YouTube Video:           </a:t>
            </a:r>
            <a:r>
              <a:rPr lang="en-US" sz="2000" dirty="0">
                <a:solidFill>
                  <a:srgbClr val="92D050"/>
                </a:solidFill>
              </a:rPr>
              <a:t>http://www.pogsdotnet.com/2018/08/api-gateway-in-nutshell.html</a:t>
            </a:r>
          </a:p>
        </p:txBody>
      </p:sp>
    </p:spTree>
    <p:extLst>
      <p:ext uri="{BB962C8B-B14F-4D97-AF65-F5344CB8AC3E}">
        <p14:creationId xmlns:p14="http://schemas.microsoft.com/office/powerpoint/2010/main" val="2569384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257B333-7216-E347-B201-39B2A0A43E98}"/>
              </a:ext>
            </a:extLst>
          </p:cNvPr>
          <p:cNvSpPr txBox="1">
            <a:spLocks/>
          </p:cNvSpPr>
          <p:nvPr/>
        </p:nvSpPr>
        <p:spPr>
          <a:xfrm>
            <a:off x="-3810" y="838200"/>
            <a:ext cx="12192000" cy="3581400"/>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0" b="1" dirty="0">
                <a:solidFill>
                  <a:schemeClr val="bg1"/>
                </a:solidFill>
                <a:latin typeface="Segoe UI Light" panose="020B0502040204020203" pitchFamily="34" charset="0"/>
                <a:cs typeface="Segoe UI Light" panose="020B0502040204020203" pitchFamily="34" charset="0"/>
              </a:rPr>
              <a:t>?</a:t>
            </a:r>
          </a:p>
        </p:txBody>
      </p:sp>
      <p:sp>
        <p:nvSpPr>
          <p:cNvPr id="7" name="Content Placeholder 2">
            <a:extLst>
              <a:ext uri="{FF2B5EF4-FFF2-40B4-BE49-F238E27FC236}">
                <a16:creationId xmlns:a16="http://schemas.microsoft.com/office/drawing/2014/main" id="{A6ACC262-56CD-064C-B373-BFB8B78E6302}"/>
              </a:ext>
            </a:extLst>
          </p:cNvPr>
          <p:cNvSpPr txBox="1">
            <a:spLocks/>
          </p:cNvSpPr>
          <p:nvPr/>
        </p:nvSpPr>
        <p:spPr>
          <a:xfrm>
            <a:off x="-3810" y="4495800"/>
            <a:ext cx="12192000" cy="685800"/>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dirty="0">
                <a:solidFill>
                  <a:schemeClr val="bg1"/>
                </a:solidFill>
                <a:latin typeface="Segoe UI Light" panose="020B0502040204020203" pitchFamily="34" charset="0"/>
                <a:cs typeface="Segoe UI Light" panose="020B0502040204020203" pitchFamily="34" charset="0"/>
              </a:rPr>
              <a:t>QUESTIONS</a:t>
            </a:r>
          </a:p>
        </p:txBody>
      </p:sp>
    </p:spTree>
    <p:extLst>
      <p:ext uri="{BB962C8B-B14F-4D97-AF65-F5344CB8AC3E}">
        <p14:creationId xmlns:p14="http://schemas.microsoft.com/office/powerpoint/2010/main" val="991320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2BD063E-B27A-5341-B6FC-183DACE757BB}"/>
              </a:ext>
            </a:extLst>
          </p:cNvPr>
          <p:cNvGrpSpPr/>
          <p:nvPr/>
        </p:nvGrpSpPr>
        <p:grpSpPr>
          <a:xfrm>
            <a:off x="1524000" y="4659721"/>
            <a:ext cx="9144000" cy="1600202"/>
            <a:chOff x="3449053" y="5510462"/>
            <a:chExt cx="4523874" cy="898359"/>
          </a:xfrm>
        </p:grpSpPr>
        <p:sp>
          <p:nvSpPr>
            <p:cNvPr id="25" name="Rounded Rectangle 24">
              <a:extLst>
                <a:ext uri="{FF2B5EF4-FFF2-40B4-BE49-F238E27FC236}">
                  <a16:creationId xmlns:a16="http://schemas.microsoft.com/office/drawing/2014/main" id="{9A454FB1-BCB6-9942-9908-9673760605F9}"/>
                </a:ext>
              </a:extLst>
            </p:cNvPr>
            <p:cNvSpPr/>
            <p:nvPr/>
          </p:nvSpPr>
          <p:spPr>
            <a:xfrm>
              <a:off x="3449053" y="5510462"/>
              <a:ext cx="4523874" cy="898359"/>
            </a:xfrm>
            <a:prstGeom prst="round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mage result for Istio">
              <a:extLst>
                <a:ext uri="{FF2B5EF4-FFF2-40B4-BE49-F238E27FC236}">
                  <a16:creationId xmlns:a16="http://schemas.microsoft.com/office/drawing/2014/main" id="{97B73909-5AE9-974C-93B0-4D0250F3577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6642" t="5478" r="15268" b="-1"/>
            <a:stretch/>
          </p:blipFill>
          <p:spPr bwMode="auto">
            <a:xfrm>
              <a:off x="7347284" y="5580158"/>
              <a:ext cx="553454" cy="7243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Ocelot gateway">
              <a:extLst>
                <a:ext uri="{FF2B5EF4-FFF2-40B4-BE49-F238E27FC236}">
                  <a16:creationId xmlns:a16="http://schemas.microsoft.com/office/drawing/2014/main" id="{CEF13057-8FF1-4D41-9078-53E35C2B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42" y="5702968"/>
              <a:ext cx="440821" cy="521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sp.net core">
              <a:extLst>
                <a:ext uri="{FF2B5EF4-FFF2-40B4-BE49-F238E27FC236}">
                  <a16:creationId xmlns:a16="http://schemas.microsoft.com/office/drawing/2014/main" id="{13F4F46E-A819-6649-A504-696A1FDC2312}"/>
                </a:ext>
              </a:extLst>
            </p:cNvPr>
            <p:cNvPicPr>
              <a:picLocks noChangeAspect="1" noChangeArrowheads="1"/>
            </p:cNvPicPr>
            <p:nvPr/>
          </p:nvPicPr>
          <p:blipFill rotWithShape="1">
            <a:blip r:embed="rId4">
              <a:clrChange>
                <a:clrFrom>
                  <a:srgbClr val="0C2C65"/>
                </a:clrFrom>
                <a:clrTo>
                  <a:srgbClr val="0C2C65">
                    <a:alpha val="0"/>
                  </a:srgbClr>
                </a:clrTo>
              </a:clrChange>
              <a:extLst>
                <a:ext uri="{28A0092B-C50C-407E-A947-70E740481C1C}">
                  <a14:useLocalDpi xmlns:a14="http://schemas.microsoft.com/office/drawing/2010/main" val="0"/>
                </a:ext>
              </a:extLst>
            </a:blip>
            <a:srcRect l="14484" r="14676"/>
            <a:stretch/>
          </p:blipFill>
          <p:spPr bwMode="auto">
            <a:xfrm>
              <a:off x="6716223" y="5702967"/>
              <a:ext cx="540059" cy="4643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net core">
              <a:extLst>
                <a:ext uri="{FF2B5EF4-FFF2-40B4-BE49-F238E27FC236}">
                  <a16:creationId xmlns:a16="http://schemas.microsoft.com/office/drawing/2014/main" id="{5ABA2AD6-5C27-FE4E-90C4-C6C535243997}"/>
                </a:ext>
              </a:extLst>
            </p:cNvPr>
            <p:cNvPicPr>
              <a:picLocks noChangeAspect="1" noChangeArrowheads="1"/>
            </p:cNvPicPr>
            <p:nvPr/>
          </p:nvPicPr>
          <p:blipFill rotWithShape="1">
            <a:blip r:embed="rId5">
              <a:clrChange>
                <a:clrFrom>
                  <a:srgbClr val="692079"/>
                </a:clrFrom>
                <a:clrTo>
                  <a:srgbClr val="692079">
                    <a:alpha val="0"/>
                  </a:srgbClr>
                </a:clrTo>
              </a:clrChange>
              <a:extLst>
                <a:ext uri="{28A0092B-C50C-407E-A947-70E740481C1C}">
                  <a14:useLocalDpi xmlns:a14="http://schemas.microsoft.com/office/drawing/2010/main" val="0"/>
                </a:ext>
              </a:extLst>
            </a:blip>
            <a:srcRect t="15169" b="14653"/>
            <a:stretch/>
          </p:blipFill>
          <p:spPr bwMode="auto">
            <a:xfrm>
              <a:off x="5634657" y="5674476"/>
              <a:ext cx="990566" cy="521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Docker">
              <a:extLst>
                <a:ext uri="{FF2B5EF4-FFF2-40B4-BE49-F238E27FC236}">
                  <a16:creationId xmlns:a16="http://schemas.microsoft.com/office/drawing/2014/main" id="{23CF059E-D9F0-0B4A-A479-4972FD35C4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963" y="5580158"/>
              <a:ext cx="832694" cy="7429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Kubernetes">
              <a:extLst>
                <a:ext uri="{FF2B5EF4-FFF2-40B4-BE49-F238E27FC236}">
                  <a16:creationId xmlns:a16="http://schemas.microsoft.com/office/drawing/2014/main" id="{32EE9C65-218C-B941-8880-5684D090D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3993" y="5702968"/>
              <a:ext cx="534149" cy="52137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41246C85-B140-B94E-B403-41411D0542D9}"/>
              </a:ext>
            </a:extLst>
          </p:cNvPr>
          <p:cNvSpPr/>
          <p:nvPr/>
        </p:nvSpPr>
        <p:spPr>
          <a:xfrm>
            <a:off x="0" y="2704341"/>
            <a:ext cx="12192000" cy="936311"/>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2487B9E0-19D5-BA4B-A219-6DBDDAD093B1}"/>
              </a:ext>
            </a:extLst>
          </p:cNvPr>
          <p:cNvSpPr txBox="1">
            <a:spLocks/>
          </p:cNvSpPr>
          <p:nvPr/>
        </p:nvSpPr>
        <p:spPr>
          <a:xfrm>
            <a:off x="0" y="2747210"/>
            <a:ext cx="7641292"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latin typeface="Segoe UI Light" panose="020B0502040204020203" pitchFamily="34" charset="0"/>
                <a:cs typeface="Segoe UI Light" panose="020B0502040204020203" pitchFamily="34" charset="0"/>
              </a:rPr>
              <a:t>API Gateway in a Nutshell</a:t>
            </a:r>
            <a:endParaRPr lang="en-US" sz="5400" dirty="0">
              <a:solidFill>
                <a:schemeClr val="bg1"/>
              </a:solidFill>
              <a:latin typeface="Segoe UI Light" panose="020B0502040204020203" pitchFamily="34" charset="0"/>
              <a:cs typeface="Segoe UI Light" panose="020B0502040204020203" pitchFamily="34" charset="0"/>
            </a:endParaRPr>
          </a:p>
        </p:txBody>
      </p:sp>
      <p:pic>
        <p:nvPicPr>
          <p:cNvPr id="28" name="Graphic 27">
            <a:extLst>
              <a:ext uri="{FF2B5EF4-FFF2-40B4-BE49-F238E27FC236}">
                <a16:creationId xmlns:a16="http://schemas.microsoft.com/office/drawing/2014/main" id="{9101D21E-71CB-1E4A-8956-1D52B9D7AC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975754"/>
            <a:ext cx="2108165" cy="2925077"/>
          </a:xfrm>
          <a:prstGeom prst="rect">
            <a:avLst/>
          </a:prstGeom>
          <a:effectLst>
            <a:outerShdw blurRad="50800" dist="38100" dir="2700000" algn="tl" rotWithShape="0">
              <a:prstClr val="black">
                <a:alpha val="40000"/>
              </a:prstClr>
            </a:outerShdw>
          </a:effectLst>
        </p:spPr>
      </p:pic>
      <p:sp>
        <p:nvSpPr>
          <p:cNvPr id="33" name="Title 1">
            <a:extLst>
              <a:ext uri="{FF2B5EF4-FFF2-40B4-BE49-F238E27FC236}">
                <a16:creationId xmlns:a16="http://schemas.microsoft.com/office/drawing/2014/main" id="{7A80F854-8FDD-4148-9FDE-236FA0D8BE3B}"/>
              </a:ext>
            </a:extLst>
          </p:cNvPr>
          <p:cNvSpPr txBox="1">
            <a:spLocks/>
          </p:cNvSpPr>
          <p:nvPr/>
        </p:nvSpPr>
        <p:spPr>
          <a:xfrm>
            <a:off x="9223692" y="2747210"/>
            <a:ext cx="2832733" cy="8505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bg1"/>
                </a:solidFill>
                <a:latin typeface="Segoe UI Light" panose="020B0502040204020203" pitchFamily="34" charset="0"/>
                <a:cs typeface="Segoe UI Light" panose="020B0502040204020203" pitchFamily="34" charset="0"/>
              </a:rPr>
              <a:t>Allan A. Chua</a:t>
            </a: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5D129AF7-C30D-7949-9337-5DBA54ABA45E}"/>
              </a:ext>
            </a:extLst>
          </p:cNvPr>
          <p:cNvGrpSpPr/>
          <p:nvPr/>
        </p:nvGrpSpPr>
        <p:grpSpPr>
          <a:xfrm>
            <a:off x="251951" y="734287"/>
            <a:ext cx="7164221" cy="1346200"/>
            <a:chOff x="314655" y="381000"/>
            <a:chExt cx="7164221" cy="1346200"/>
          </a:xfrm>
        </p:grpSpPr>
        <p:sp>
          <p:nvSpPr>
            <p:cNvPr id="2" name="Rectangle 1">
              <a:extLst>
                <a:ext uri="{FF2B5EF4-FFF2-40B4-BE49-F238E27FC236}">
                  <a16:creationId xmlns:a16="http://schemas.microsoft.com/office/drawing/2014/main" id="{70D431B4-35AA-9B46-8188-D03DA072FCA4}"/>
                </a:ext>
              </a:extLst>
            </p:cNvPr>
            <p:cNvSpPr/>
            <p:nvPr/>
          </p:nvSpPr>
          <p:spPr>
            <a:xfrm>
              <a:off x="1649425" y="403761"/>
              <a:ext cx="5829451" cy="1323439"/>
            </a:xfrm>
            <a:prstGeom prst="rect">
              <a:avLst/>
            </a:prstGeom>
            <a:effectLst>
              <a:outerShdw blurRad="50800" dist="38100" dir="2700000" algn="tl" rotWithShape="0">
                <a:prstClr val="black">
                  <a:alpha val="40000"/>
                </a:prstClr>
              </a:outerShdw>
            </a:effectLst>
          </p:spPr>
          <p:txBody>
            <a:bodyPr wrap="square">
              <a:spAutoFit/>
            </a:bodyPr>
            <a:lstStyle/>
            <a:p>
              <a:r>
                <a:rPr lang="en-US" sz="4000" b="1" dirty="0">
                  <a:solidFill>
                    <a:schemeClr val="bg1"/>
                  </a:solidFill>
                  <a:latin typeface="Segoe UI Light" panose="020B0502040204020203" pitchFamily="34" charset="0"/>
                  <a:cs typeface="Segoe UI Light" panose="020B0502040204020203" pitchFamily="34" charset="0"/>
                </a:rPr>
                <a:t>Thank you for</a:t>
              </a:r>
            </a:p>
            <a:p>
              <a:r>
                <a:rPr lang="en-US" sz="4000" b="1" dirty="0">
                  <a:solidFill>
                    <a:schemeClr val="bg1"/>
                  </a:solidFill>
                  <a:latin typeface="Segoe UI Light" panose="020B0502040204020203" pitchFamily="34" charset="0"/>
                  <a:cs typeface="Segoe UI Light" panose="020B0502040204020203" pitchFamily="34" charset="0"/>
                </a:rPr>
                <a:t>Attending and Listening!!</a:t>
              </a:r>
              <a:endParaRPr lang="en-US" sz="4000" b="1" dirty="0">
                <a:solidFill>
                  <a:schemeClr val="bg1"/>
                </a:solidFill>
              </a:endParaRPr>
            </a:p>
          </p:txBody>
        </p:sp>
        <p:pic>
          <p:nvPicPr>
            <p:cNvPr id="12" name="Picture 11">
              <a:extLst>
                <a:ext uri="{FF2B5EF4-FFF2-40B4-BE49-F238E27FC236}">
                  <a16:creationId xmlns:a16="http://schemas.microsoft.com/office/drawing/2014/main" id="{A4A65E73-BDE2-5C47-8218-6CBE04A743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655" y="381000"/>
              <a:ext cx="1346200" cy="1346200"/>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02405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0" y="0"/>
            <a:ext cx="12191999" cy="1325563"/>
          </a:xfrm>
          <a:noFill/>
          <a:effectLst>
            <a:outerShdw blurRad="50800" dist="38100" dir="2700000" algn="tl" rotWithShape="0">
              <a:prstClr val="black">
                <a:alpha val="40000"/>
              </a:prstClr>
            </a:outerShdw>
          </a:effectLst>
        </p:spPr>
        <p:txBody>
          <a:bodyPr/>
          <a:lstStyle/>
          <a:p>
            <a:pPr algn="ctr"/>
            <a:r>
              <a:rPr lang="en-US" dirty="0">
                <a:solidFill>
                  <a:schemeClr val="bg1"/>
                </a:solidFill>
                <a:latin typeface="Segoe UI Light" panose="020B0502040204020203" pitchFamily="34" charset="0"/>
                <a:cs typeface="Segoe UI Light" panose="020B0502040204020203" pitchFamily="34" charset="0"/>
              </a:rPr>
              <a:t>Agenda</a:t>
            </a:r>
          </a:p>
        </p:txBody>
      </p:sp>
      <p:sp>
        <p:nvSpPr>
          <p:cNvPr id="15" name="Rectangle 14">
            <a:extLst>
              <a:ext uri="{FF2B5EF4-FFF2-40B4-BE49-F238E27FC236}">
                <a16:creationId xmlns:a16="http://schemas.microsoft.com/office/drawing/2014/main" id="{110EA6C4-E398-D043-BC30-602DC9B761A3}"/>
              </a:ext>
            </a:extLst>
          </p:cNvPr>
          <p:cNvSpPr/>
          <p:nvPr/>
        </p:nvSpPr>
        <p:spPr>
          <a:xfrm>
            <a:off x="2264391" y="1603611"/>
            <a:ext cx="8784609" cy="4031873"/>
          </a:xfrm>
          <a:prstGeom prst="rect">
            <a:avLst/>
          </a:prstGeom>
          <a:effectLst>
            <a:outerShdw blurRad="50800" dist="38100" dir="2700000" algn="tl" rotWithShape="0">
              <a:prstClr val="black">
                <a:alpha val="40000"/>
              </a:prstClr>
            </a:outerShdw>
          </a:effectLst>
        </p:spPr>
        <p:txBody>
          <a:bodyPr wrap="square">
            <a:spAutoFit/>
          </a:bodyPr>
          <a:lstStyle/>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Abstract</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What are API Gateways?</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Benefits</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Implementations, Tools and Frameworks</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Demo</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Docker Helps in Gateway Development</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Desired State Management with Kubernetes</a:t>
            </a:r>
          </a:p>
          <a:p>
            <a:pPr marL="514350" indent="-514350">
              <a:buFont typeface="+mj-lt"/>
              <a:buAutoNum type="romanUcPeriod"/>
            </a:pPr>
            <a:r>
              <a:rPr lang="en-US" sz="3200" dirty="0">
                <a:solidFill>
                  <a:schemeClr val="bg1"/>
                </a:solidFill>
                <a:latin typeface="Segoe UI Light" panose="020B0502040204020203" pitchFamily="34" charset="0"/>
                <a:cs typeface="Segoe UI Light" panose="020B0502040204020203" pitchFamily="34" charset="0"/>
              </a:rPr>
              <a:t> Things to Consider</a:t>
            </a:r>
          </a:p>
        </p:txBody>
      </p:sp>
    </p:spTree>
    <p:extLst>
      <p:ext uri="{BB962C8B-B14F-4D97-AF65-F5344CB8AC3E}">
        <p14:creationId xmlns:p14="http://schemas.microsoft.com/office/powerpoint/2010/main" val="3930169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ternational space station">
            <a:extLst>
              <a:ext uri="{FF2B5EF4-FFF2-40B4-BE49-F238E27FC236}">
                <a16:creationId xmlns:a16="http://schemas.microsoft.com/office/drawing/2014/main" id="{D9FCCBB1-E765-4E17-98CC-49017694B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76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074" name="Picture 2" descr="Image result for international space station modules">
            <a:extLst>
              <a:ext uri="{FF2B5EF4-FFF2-40B4-BE49-F238E27FC236}">
                <a16:creationId xmlns:a16="http://schemas.microsoft.com/office/drawing/2014/main" id="{84E299C3-7FA6-4DD5-BC1E-5A7C1D23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3" y="109847"/>
            <a:ext cx="12170493" cy="663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49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37EBFC-5CA3-3C4C-BECE-7AC5CA9B7ECA}"/>
              </a:ext>
            </a:extLst>
          </p:cNvPr>
          <p:cNvSpPr>
            <a:spLocks noGrp="1"/>
          </p:cNvSpPr>
          <p:nvPr>
            <p:ph type="title"/>
          </p:nvPr>
        </p:nvSpPr>
        <p:spPr>
          <a:xfrm>
            <a:off x="1" y="2694648"/>
            <a:ext cx="12191999" cy="1325563"/>
          </a:xfrm>
          <a:noFill/>
          <a:effectLst>
            <a:outerShdw blurRad="50800" dist="38100" dir="2700000" algn="tl" rotWithShape="0">
              <a:prstClr val="black">
                <a:alpha val="40000"/>
              </a:prstClr>
            </a:outerShdw>
          </a:effectLst>
        </p:spPr>
        <p:txBody>
          <a:bodyPr>
            <a:normAutofit/>
          </a:bodyPr>
          <a:lstStyle/>
          <a:p>
            <a:pPr algn="ctr"/>
            <a:r>
              <a:rPr lang="en-US" sz="6600" dirty="0">
                <a:solidFill>
                  <a:schemeClr val="bg1"/>
                </a:solidFill>
                <a:latin typeface="Segoe UI Light" panose="020B0502040204020203" pitchFamily="34" charset="0"/>
                <a:cs typeface="Segoe UI Light" panose="020B0502040204020203" pitchFamily="34" charset="0"/>
              </a:rPr>
              <a:t>Lesson of the Story</a:t>
            </a:r>
          </a:p>
        </p:txBody>
      </p:sp>
    </p:spTree>
    <p:extLst>
      <p:ext uri="{BB962C8B-B14F-4D97-AF65-F5344CB8AC3E}">
        <p14:creationId xmlns:p14="http://schemas.microsoft.com/office/powerpoint/2010/main" val="930736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TotalTime>
  <Words>1108</Words>
  <Application>Microsoft Office PowerPoint</Application>
  <PresentationFormat>Widescreen</PresentationFormat>
  <Paragraphs>373</Paragraphs>
  <Slides>55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Segoe UI Light</vt:lpstr>
      <vt:lpstr>Wingdings</vt:lpstr>
      <vt:lpstr>Arial</vt:lpstr>
      <vt:lpstr>Segoe UI Black</vt:lpstr>
      <vt:lpstr>Segoe UI</vt:lpstr>
      <vt:lpstr>Calibri</vt:lpstr>
      <vt:lpstr>Calibri Light</vt:lpstr>
      <vt:lpstr>Office Theme</vt:lpstr>
      <vt:lpstr>PowerPoint Presentation</vt:lpstr>
      <vt:lpstr>About Me</vt:lpstr>
      <vt:lpstr>Author of API Gateway in a Nutshell</vt:lpstr>
      <vt:lpstr>Free E-Books</vt:lpstr>
      <vt:lpstr>Resources</vt:lpstr>
      <vt:lpstr>Agenda</vt:lpstr>
      <vt:lpstr>PowerPoint Presentation</vt:lpstr>
      <vt:lpstr>PowerPoint Presentation</vt:lpstr>
      <vt:lpstr>Lesson of the Story</vt:lpstr>
      <vt:lpstr>PowerPoint Presentation</vt:lpstr>
      <vt:lpstr>PowerPoint Presentation</vt:lpstr>
      <vt:lpstr>PowerPoint Presentation</vt:lpstr>
      <vt:lpstr>Most engineering teams plan to build this</vt:lpstr>
      <vt:lpstr>But they end up with this</vt:lpstr>
      <vt:lpstr>Bounded Contexts</vt:lpstr>
      <vt:lpstr>PowerPoint Presentation</vt:lpstr>
      <vt:lpstr>PowerPoint Presentation</vt:lpstr>
      <vt:lpstr>PowerPoint Presentation</vt:lpstr>
      <vt:lpstr>PowerPoint Presentation</vt:lpstr>
      <vt:lpstr>PowerPoint Presentation</vt:lpstr>
      <vt:lpstr>API Gateway</vt:lpstr>
      <vt:lpstr>API Gateway vs Reverse Proxy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Strangler Migration</vt:lpstr>
      <vt:lpstr>Strangler Migrations</vt:lpstr>
      <vt:lpstr>Strangler Migrations</vt:lpstr>
      <vt:lpstr>Demo</vt:lpstr>
      <vt:lpstr>Dockerized Gateways</vt:lpstr>
      <vt:lpstr>Polyglot Teams and Gateways</vt:lpstr>
      <vt:lpstr>No Lockdown to old versions</vt:lpstr>
      <vt:lpstr>Cluster Desired State Management</vt:lpstr>
      <vt:lpstr>Service Necromancer</vt:lpstr>
      <vt:lpstr>Service Necromancer</vt:lpstr>
      <vt:lpstr>API Gateway</vt:lpstr>
      <vt:lpstr>Fat Gateway</vt:lpstr>
      <vt:lpstr>Thin Gateway</vt:lpstr>
      <vt:lpstr>Istio</vt:lpstr>
      <vt:lpstr>Canary Deployment</vt:lpstr>
      <vt:lpstr>Blue Green Deployment</vt:lpstr>
      <vt:lpstr>Blue Green Deployment</vt:lpstr>
      <vt:lpstr>PowerPoint Presentation</vt:lpstr>
      <vt:lpstr>Configuration Monolith</vt:lpstr>
      <vt:lpstr>Consider Backends for Frontends (BFF)</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Gateway in a Nutshell</dc:title>
  <dc:creator>Allan Chua</dc:creator>
  <cp:lastModifiedBy>Allan Chua</cp:lastModifiedBy>
  <cp:revision>595</cp:revision>
  <dcterms:created xsi:type="dcterms:W3CDTF">2018-09-12T13:20:54Z</dcterms:created>
  <dcterms:modified xsi:type="dcterms:W3CDTF">2018-10-25T14:54:45Z</dcterms:modified>
</cp:coreProperties>
</file>